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  <p:sldMasterId id="2147483984" r:id="rId2"/>
    <p:sldMasterId id="2147484008" r:id="rId3"/>
    <p:sldMasterId id="2147484068" r:id="rId4"/>
    <p:sldMasterId id="2147484152" r:id="rId5"/>
    <p:sldMasterId id="2147484176" r:id="rId6"/>
    <p:sldMasterId id="2147484200" r:id="rId7"/>
    <p:sldMasterId id="2147484212" r:id="rId8"/>
  </p:sldMasterIdLst>
  <p:notesMasterIdLst>
    <p:notesMasterId r:id="rId18"/>
  </p:notesMasterIdLst>
  <p:sldIdLst>
    <p:sldId id="256" r:id="rId9"/>
    <p:sldId id="257" r:id="rId10"/>
    <p:sldId id="263" r:id="rId11"/>
    <p:sldId id="261" r:id="rId12"/>
    <p:sldId id="264" r:id="rId13"/>
    <p:sldId id="258" r:id="rId14"/>
    <p:sldId id="259" r:id="rId15"/>
    <p:sldId id="260" r:id="rId16"/>
    <p:sldId id="262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8277" autoAdjust="0"/>
  </p:normalViewPr>
  <p:slideViewPr>
    <p:cSldViewPr>
      <p:cViewPr varScale="1">
        <p:scale>
          <a:sx n="65" d="100"/>
          <a:sy n="65" d="100"/>
        </p:scale>
        <p:origin x="-6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17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66764-CC78-49BD-9189-5D98DE75D1C3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6FC78-D268-45AF-80BA-14D35B8334C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948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Antun Gustav</a:t>
            </a:r>
            <a:r>
              <a:rPr lang="hr-HR" baseline="0" dirty="0" smtClean="0"/>
              <a:t> Matoš  1873- 17. ožujka 1914. Ove godine prisjećamo se tog književnog velikana, njegove poezije i proze koja je obilježila </a:t>
            </a:r>
            <a:r>
              <a:rPr lang="hr-HR" baseline="0" dirty="0" smtClean="0"/>
              <a:t>hrvatsku </a:t>
            </a:r>
            <a:r>
              <a:rPr lang="hr-HR" baseline="0" dirty="0" smtClean="0"/>
              <a:t>književnost.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6FC78-D268-45AF-80BA-14D35B8334CE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6FC78-D268-45AF-80BA-14D35B8334CE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6FC78-D268-45AF-80BA-14D35B8334CE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Matošev </a:t>
            </a:r>
            <a:r>
              <a:rPr lang="hr-HR" dirty="0" err="1" smtClean="0"/>
              <a:t>Notturno</a:t>
            </a:r>
            <a:r>
              <a:rPr lang="hr-HR" dirty="0" smtClean="0"/>
              <a:t> antologijska</a:t>
            </a:r>
            <a:r>
              <a:rPr lang="hr-HR" baseline="0" dirty="0" smtClean="0"/>
              <a:t>  je pjesma moderne hrvatske poezije. Matoš je prvi pisac u hrvatskoj književnosti koji pejzaž obrađuje kao samostalnu/literarnu temu. Pjesnik je slikama pejzaža i slikanjem atmosfere tihe seoske noći izrazio svoje najintimnije osjećaje. U zagrebačkoj noći punoj zvukova, mirisa, treperenja gasi se pjesnikov život…željeznicu guta već daljina.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6FC78-D268-45AF-80BA-14D35B8334CE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zervirano mjesto datum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Rezervirano mjesto podnožj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cxnSp>
        <p:nvCxnSpPr>
          <p:cNvPr id="7" name="Ravni poveznik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2" name="Rezervirano mjesto sadržaja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4" name="Rezervirano mjesto sadržaja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cxnSp>
        <p:nvCxnSpPr>
          <p:cNvPr id="10" name="Ravni poveznik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zervirano mjesto sadržaja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r-HR" smtClean="0"/>
              <a:t>Pritisnite ikonu za dodavanje slike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20" name="Rezervirano mjesto podnožj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Pravokut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Pravokut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9" name="Dijagram toka: Postupak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Dijagram toka: Postupak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3" name="Pravokutni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avokutni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zervirano mjesto sadržaja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sadržaja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avokutni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avokutni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avokutni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avokutni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Rezervirano mjesto sadržaja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6" name="Rezervirano mjesto sadržaja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Naslov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avokutni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avokutni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utni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avokutni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zervirano mjesto sadržaja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Pravokutni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avni poveznik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avokutni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22" name="Pravokutni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utni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2" name="Pravokutni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Pravokutni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Pravokutni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Pravokutni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Pravokutni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56" name="Pravokutni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Pravokutni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Pravokutni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Pravokutni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ručno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Prostoručno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Prostoručno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Prostoručno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Prostoručno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Prostoručno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Prostoručno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Prostoručno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Prostoručno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Prostoručno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Prostoručno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Prostoručno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Prostoručno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Prostoručno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Prostoručno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Pravokutni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avokutni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avokutni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avokutni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Pravokutni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Pravokutni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Pravokutni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Pravokutni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Pravokutni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Pravokutni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Pravokutni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Pravokutni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Ravni poveznik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Ravni poveznik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vni poveznik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vni poveznik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grpSp>
        <p:nvGrpSpPr>
          <p:cNvPr id="14" name="Grup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Ravni poveznik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vni poveznik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ni poveznik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Ravni poveznik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vni poveznik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vni poveznik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r-H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Pritisnite ikonu za dodavanje slike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16" name="Rezervirano mjesto datum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7" name="Rezervirano mjesto sadržaja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11" name="Rezervirano mjesto podnožj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25" name="Rezervirano mjesto tekst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8" name="Rezervirano mjesto sadržaja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24" name="Rezervirano mjesto podnožj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29" name="Rezervirano mjesto podnožj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jeni pravokutni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0" name="Podnaslov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jeni pravokutni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jeni pravokutni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utnik s jednim zaobljenim kuto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5" name="Pravokut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 spd="slow">
    <p:fad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avokutni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Pravokutni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Pravokutni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Pravokutni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ransition spd="slow"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ezervirano mjesto teksta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1" name="Rezervirano mjesto datum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28" name="Rezervirano mjesto podnožj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jeni pravokutn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Rezervirano mjesto naslova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FF6AEE8-E172-4E07-8CC4-B009873285A1}" type="datetimeFigureOut">
              <a:rPr lang="sr-Latn-CS" smtClean="0"/>
              <a:pPr/>
              <a:t>14.11.2014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CFA5C5-2F61-4439-A2C9-108C3A3E2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hr.wikipedia.org/wiki/Proza" TargetMode="External"/><Relationship Id="rId3" Type="http://schemas.openxmlformats.org/officeDocument/2006/relationships/hyperlink" Target="http://hr.wikipedia.org/wiki/1898" TargetMode="External"/><Relationship Id="rId7" Type="http://schemas.openxmlformats.org/officeDocument/2006/relationships/hyperlink" Target="http://hr.wikipedia.org/wiki/Pariz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3.xml"/><Relationship Id="rId6" Type="http://schemas.openxmlformats.org/officeDocument/2006/relationships/hyperlink" Target="http://hr.wikipedia.org/wiki/%C5%BDeneva" TargetMode="External"/><Relationship Id="rId11" Type="http://schemas.openxmlformats.org/officeDocument/2006/relationships/hyperlink" Target="http://hr.wikipedia.org/wiki/Lijepa_na%C5%A1a_domovino" TargetMode="External"/><Relationship Id="rId5" Type="http://schemas.openxmlformats.org/officeDocument/2006/relationships/hyperlink" Target="http://hr.wikipedia.org/wiki/M%C3%BCnchen" TargetMode="External"/><Relationship Id="rId10" Type="http://schemas.openxmlformats.org/officeDocument/2006/relationships/hyperlink" Target="http://hr.wikipedia.org/wiki/Vojni_bjegunac" TargetMode="External"/><Relationship Id="rId4" Type="http://schemas.openxmlformats.org/officeDocument/2006/relationships/hyperlink" Target="http://hr.wikipedia.org/wiki/Be%C4%8D" TargetMode="External"/><Relationship Id="rId9" Type="http://schemas.openxmlformats.org/officeDocument/2006/relationships/hyperlink" Target="http://hr.wikipedia.org/wiki/190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Knji%C5%BEevnost" TargetMode="External"/><Relationship Id="rId2" Type="http://schemas.openxmlformats.org/officeDocument/2006/relationships/hyperlink" Target="http://hr.wikipedia.org/wiki/Sinonim" TargetMode="Externa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357166"/>
            <a:ext cx="7772400" cy="1470025"/>
          </a:xfrm>
        </p:spPr>
        <p:txBody>
          <a:bodyPr>
            <a:noAutofit/>
          </a:bodyPr>
          <a:lstStyle/>
          <a:p>
            <a:r>
              <a:rPr lang="hr-HR" sz="6600" dirty="0" smtClean="0">
                <a:latin typeface="Modern No. 20" pitchFamily="18" charset="0"/>
              </a:rPr>
              <a:t>100 godina smrti </a:t>
            </a:r>
            <a:r>
              <a:rPr lang="hr-HR" sz="4800" dirty="0" smtClean="0">
                <a:solidFill>
                  <a:srgbClr val="00B0F0"/>
                </a:solidFill>
                <a:latin typeface="Modern No. 20" pitchFamily="18" charset="0"/>
              </a:rPr>
              <a:t>Antuna Gustava Matoša  </a:t>
            </a:r>
            <a:endParaRPr lang="hr-HR" sz="4800" dirty="0">
              <a:solidFill>
                <a:srgbClr val="00B0F0"/>
              </a:solidFill>
              <a:latin typeface="Modern No. 20" pitchFamily="18" charset="0"/>
            </a:endParaRPr>
          </a:p>
        </p:txBody>
      </p:sp>
      <p:pic>
        <p:nvPicPr>
          <p:cNvPr id="11266" name="Picture 2" descr="http://upload.wikimedia.org/wikipedia/commons/thumb/f/fc/Antun_Gustav_Mato%C5%A1.jpg/220px-Antun_Gustav_Mato%C5%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428868"/>
            <a:ext cx="2857488" cy="3786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219200"/>
          </a:xfrm>
        </p:spPr>
        <p:txBody>
          <a:bodyPr>
            <a:normAutofit/>
          </a:bodyPr>
          <a:lstStyle/>
          <a:p>
            <a:r>
              <a:rPr lang="hr-HR" dirty="0" smtClean="0"/>
              <a:t>     </a:t>
            </a:r>
            <a:r>
              <a:rPr lang="hr-HR" dirty="0" smtClean="0">
                <a:latin typeface="Goudy Stout" pitchFamily="18" charset="0"/>
              </a:rPr>
              <a:t>Biografija</a:t>
            </a:r>
            <a:endParaRPr lang="hr-HR" dirty="0">
              <a:latin typeface="Goudy Stout" pitchFamily="18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285720" y="4643446"/>
            <a:ext cx="84296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Antun Gustav Matoš rođen je 1873. godine u </a:t>
            </a:r>
            <a:r>
              <a:rPr lang="hr-HR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Tovarniku</a:t>
            </a:r>
            <a:r>
              <a:rPr lang="hr-H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hr-HR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u</a:t>
            </a:r>
            <a:r>
              <a:rPr lang="hr-H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kojem je živio 2 godine prije nego li se preselio u Zagreb. U Zagrebu je pohađao pučku školu. Kasnije se upisuje u Gornjogradsku  gimnaziju. Zbog loših rezultata bio je primoran napustiti školovanje. 1893. godine poslan je u Kutjevo na odsluženje vojnog roka. Umro je 1914. godine od raka grla.</a:t>
            </a:r>
            <a:endParaRPr lang="hr-HR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9218" name="Picture 2" descr="http://www.radiodux.me/sites/default/files/2014/17-03-2014-sutra-je-stota-obljetnica-smrti-antuna-gustava-matosa/fotouztex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571612"/>
            <a:ext cx="6929486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-214346" y="214290"/>
            <a:ext cx="678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                                            </a:t>
            </a:r>
            <a:r>
              <a:rPr lang="hr-HR" sz="4000" dirty="0" smtClean="0">
                <a:latin typeface="Bolt Bd BT" pitchFamily="82" charset="0"/>
              </a:rPr>
              <a:t>Putovanja</a:t>
            </a:r>
            <a:endParaRPr lang="hr-HR" dirty="0">
              <a:latin typeface="Bolt Bd BT" pitchFamily="82" charset="0"/>
            </a:endParaRPr>
          </a:p>
        </p:txBody>
      </p:sp>
      <p:pic>
        <p:nvPicPr>
          <p:cNvPr id="144386" name="Picture 2" descr="Antun Gustav Mato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071942"/>
            <a:ext cx="2190752" cy="2571748"/>
          </a:xfrm>
          <a:prstGeom prst="rect">
            <a:avLst/>
          </a:prstGeom>
          <a:noFill/>
        </p:spPr>
      </p:pic>
      <p:sp>
        <p:nvSpPr>
          <p:cNvPr id="6" name="TekstniOkvir 5"/>
          <p:cNvSpPr txBox="1"/>
          <p:nvPr/>
        </p:nvSpPr>
        <p:spPr>
          <a:xfrm>
            <a:off x="428596" y="1071546"/>
            <a:ext cx="80724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Godine 1893 odlazi u vojsku , ali slijedeće 1894. dezertira, pa iz Hrvatske </a:t>
            </a:r>
            <a:r>
              <a:rPr lang="hr-HR" dirty="0" err="1" smtClean="0"/>
              <a:t>tj</a:t>
            </a:r>
            <a:r>
              <a:rPr lang="hr-HR" dirty="0" smtClean="0"/>
              <a:t>. Austrije bježi u Srbiju, najprije u  </a:t>
            </a:r>
            <a:r>
              <a:rPr lang="hr-HR" dirty="0" err="1" smtClean="0"/>
              <a:t>Šabac</a:t>
            </a:r>
            <a:r>
              <a:rPr lang="hr-HR" dirty="0" smtClean="0"/>
              <a:t> a zatim u Beograd.</a:t>
            </a:r>
            <a:br>
              <a:rPr lang="hr-HR" dirty="0" smtClean="0"/>
            </a:br>
            <a:r>
              <a:rPr lang="hr-HR" dirty="0" smtClean="0"/>
              <a:t>  Beogradu je tijekom sljedeće tri godine i nekoliko mjeseci “čelist, pa novinar, literat". T</a:t>
            </a:r>
            <a:r>
              <a:rPr lang="vi-VN" dirty="0" smtClean="0"/>
              <a:t>akođer je pisao kritike priča i romana koji su tada izlazili</a:t>
            </a:r>
            <a:r>
              <a:rPr lang="hr-HR" dirty="0" smtClean="0"/>
              <a:t> udarao je desno i lijevo, po živim ljudima, prijateljima i neprijateljima. Te je prodao cipele kako bih došao do Pariza.</a:t>
            </a:r>
            <a:br>
              <a:rPr lang="hr-HR" dirty="0" smtClean="0"/>
            </a:br>
            <a:r>
              <a:rPr lang="hr-HR" dirty="0" smtClean="0"/>
              <a:t> U siječnju </a:t>
            </a:r>
            <a:r>
              <a:rPr lang="hr-HR" dirty="0" smtClean="0">
                <a:hlinkClick r:id="rId3" tooltip="1898"/>
              </a:rPr>
              <a:t>1898</a:t>
            </a:r>
            <a:r>
              <a:rPr lang="hr-HR" dirty="0" smtClean="0"/>
              <a:t>. godine odlazi preko </a:t>
            </a:r>
            <a:r>
              <a:rPr lang="hr-HR" dirty="0" smtClean="0">
                <a:hlinkClick r:id="rId4" tooltip="Beč"/>
              </a:rPr>
              <a:t>Beča</a:t>
            </a:r>
            <a:r>
              <a:rPr lang="hr-HR" dirty="0" smtClean="0"/>
              <a:t> i </a:t>
            </a:r>
            <a:r>
              <a:rPr lang="hr-HR" dirty="0" smtClean="0">
                <a:hlinkClick r:id="rId5" tooltip="München"/>
              </a:rPr>
              <a:t>Münchena</a:t>
            </a:r>
            <a:r>
              <a:rPr lang="hr-HR" dirty="0" smtClean="0"/>
              <a:t> u </a:t>
            </a:r>
            <a:r>
              <a:rPr lang="hr-HR" dirty="0" smtClean="0">
                <a:hlinkClick r:id="rId6" tooltip="Ženeva"/>
              </a:rPr>
              <a:t>Ženevu</a:t>
            </a:r>
            <a:r>
              <a:rPr lang="hr-HR" dirty="0" smtClean="0"/>
              <a:t>, a odatle 1899. u </a:t>
            </a:r>
            <a:r>
              <a:rPr lang="hr-HR" dirty="0" smtClean="0">
                <a:hlinkClick r:id="rId7" tooltip="Pariz"/>
              </a:rPr>
              <a:t>Pariz</a:t>
            </a:r>
            <a:r>
              <a:rPr lang="hr-HR" dirty="0" smtClean="0"/>
              <a:t>, u kojemu će ostati punih pet godina i za vrijeme toga boravka napisati najznačajniji dio svoje </a:t>
            </a:r>
            <a:r>
              <a:rPr lang="hr-HR" dirty="0" smtClean="0">
                <a:hlinkClick r:id="rId8" tooltip="Proza"/>
              </a:rPr>
              <a:t>proze</a:t>
            </a:r>
            <a:r>
              <a:rPr lang="hr-HR" dirty="0" smtClean="0"/>
              <a:t> Godine </a:t>
            </a:r>
            <a:r>
              <a:rPr lang="hr-HR" dirty="0" smtClean="0">
                <a:hlinkClick r:id="rId9" tooltip="1904"/>
              </a:rPr>
              <a:t>1904</a:t>
            </a:r>
            <a:r>
              <a:rPr lang="hr-HR" dirty="0" smtClean="0"/>
              <a:t>. opet je u Beogradu, da bi - još uvijek kao </a:t>
            </a:r>
            <a:r>
              <a:rPr lang="hr-HR" dirty="0" smtClean="0">
                <a:hlinkClick r:id="rId10" tooltip="Vojni bjegunac"/>
              </a:rPr>
              <a:t>vojni bjegunac</a:t>
            </a:r>
            <a:r>
              <a:rPr lang="hr-HR" dirty="0" smtClean="0"/>
              <a:t> - u četiri navrata potajno dolazio u Zagreb tijekom 1905, 1906. i 1907. godine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00034" y="4286256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Matoš je pisao „Oj hrvatska zemljo mila“ kao drugi stih prve kitice </a:t>
            </a:r>
            <a:r>
              <a:rPr lang="hr-HR" dirty="0" smtClean="0">
                <a:hlinkClick r:id="rId11" tooltip="Lijepa naša domovino"/>
              </a:rPr>
              <a:t>hrvatske himne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214546" y="214290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/>
              <a:t>      </a:t>
            </a:r>
            <a:r>
              <a:rPr lang="hr-HR" sz="4800" b="1" i="1" dirty="0" smtClean="0"/>
              <a:t>Kritike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TekstniOkvir 2"/>
          <p:cNvSpPr txBox="1"/>
          <p:nvPr/>
        </p:nvSpPr>
        <p:spPr>
          <a:xfrm>
            <a:off x="285720" y="1142984"/>
            <a:ext cx="86439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Matoš </a:t>
            </a:r>
            <a:r>
              <a:rPr lang="hr-HR" dirty="0"/>
              <a:t>je nerijetko iznosio i svoje </a:t>
            </a:r>
            <a:r>
              <a:rPr lang="hr-HR" dirty="0" smtClean="0"/>
              <a:t>kritike, javno i  bez obzira prema drugima. </a:t>
            </a:r>
            <a:r>
              <a:rPr lang="hr-HR" dirty="0"/>
              <a:t>Shvaćajući umjetnost kao </a:t>
            </a:r>
            <a:r>
              <a:rPr lang="hr-HR" dirty="0">
                <a:hlinkClick r:id="rId2" tooltip="Sinonim"/>
              </a:rPr>
              <a:t>sinonim</a:t>
            </a:r>
            <a:r>
              <a:rPr lang="hr-HR" dirty="0"/>
              <a:t> za </a:t>
            </a:r>
            <a:r>
              <a:rPr lang="hr-HR" dirty="0" err="1" smtClean="0"/>
              <a:t>lijepo.On</a:t>
            </a:r>
            <a:r>
              <a:rPr lang="hr-HR" dirty="0" smtClean="0"/>
              <a:t> </a:t>
            </a:r>
            <a:r>
              <a:rPr lang="hr-HR" dirty="0"/>
              <a:t>individualnoga piščevog stila, uzima kao osnovni kriterij za estetsko vrjednovanje djela. </a:t>
            </a:r>
            <a:r>
              <a:rPr lang="vi-VN" dirty="0"/>
              <a:t> To je i razlog što ne pravi razlike između pojedinih književnih vrsta: pripovjedna proza, lirika i kritika za njega su samo umjetnost iz koje na prvom mjestu treba zračiti individualna ličnost </a:t>
            </a:r>
            <a:r>
              <a:rPr lang="vi-VN" dirty="0" smtClean="0"/>
              <a:t>stvara</a:t>
            </a:r>
            <a:r>
              <a:rPr lang="hr-HR" dirty="0" err="1" smtClean="0"/>
              <a:t>telja</a:t>
            </a:r>
            <a:r>
              <a:rPr lang="vi-VN" dirty="0" smtClean="0"/>
              <a:t> </a:t>
            </a:r>
            <a:r>
              <a:rPr lang="hr-HR" dirty="0" smtClean="0"/>
              <a:t>.</a:t>
            </a:r>
          </a:p>
          <a:p>
            <a:r>
              <a:rPr lang="vi-VN" dirty="0" smtClean="0"/>
              <a:t> </a:t>
            </a:r>
            <a:r>
              <a:rPr lang="vi-VN" dirty="0"/>
              <a:t>No, iako je polazio od izrazito estetskih mjerila, dakle određenoga univerzalnog pristupa i ocjenjivanja, nikad nije zanemarivao ni specifični nacionalni kriterij u analizi pisaca hrvatske </a:t>
            </a:r>
            <a:r>
              <a:rPr lang="vi-VN" dirty="0">
                <a:hlinkClick r:id="rId3" tooltip="Književnost"/>
              </a:rPr>
              <a:t>književnosti</a:t>
            </a:r>
            <a:r>
              <a:rPr lang="vi-VN" dirty="0" smtClean="0"/>
              <a:t>.</a:t>
            </a:r>
            <a:r>
              <a:rPr lang="hr-HR" dirty="0"/>
              <a:t> </a:t>
            </a:r>
            <a:endParaRPr lang="hr-HR" dirty="0" smtClean="0"/>
          </a:p>
          <a:p>
            <a:r>
              <a:rPr lang="hr-HR" dirty="0" smtClean="0"/>
              <a:t> Kad je izašao </a:t>
            </a:r>
            <a:r>
              <a:rPr lang="hr-HR" dirty="0" err="1" smtClean="0"/>
              <a:t>Veselinovićev</a:t>
            </a:r>
            <a:r>
              <a:rPr lang="hr-HR" dirty="0" smtClean="0"/>
              <a:t> "Hajduk Stanko", roman s tematikom I. srpskog ustanka, Matoš ga je "pokopao", "žali sebe što je morao čitati roman do kraja, a i pisca što je morao napisati tih 456 strana".</a:t>
            </a:r>
            <a:endParaRPr lang="hr-HR" dirty="0"/>
          </a:p>
        </p:txBody>
      </p:sp>
      <p:pic>
        <p:nvPicPr>
          <p:cNvPr id="5122" name="Picture 2" descr="http://i.colnect.net/images/f/348/438/125th-Anniversary-of-the-birth-of-Antun-Gustav-Mato-scaron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500570"/>
            <a:ext cx="2571768" cy="21774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500034" y="0"/>
            <a:ext cx="8183880" cy="1051560"/>
          </a:xfrm>
        </p:spPr>
        <p:txBody>
          <a:bodyPr/>
          <a:lstStyle/>
          <a:p>
            <a:r>
              <a:rPr lang="hr-HR" dirty="0" smtClean="0"/>
              <a:t>                  POEZIJA  </a:t>
            </a:r>
            <a:endParaRPr lang="hr-HR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500034" y="1214422"/>
            <a:ext cx="8183880" cy="4187952"/>
          </a:xfrm>
        </p:spPr>
        <p:txBody>
          <a:bodyPr>
            <a:normAutofit/>
          </a:bodyPr>
          <a:lstStyle/>
          <a:p>
            <a:r>
              <a:rPr lang="hr-HR" sz="2000" dirty="0" smtClean="0"/>
              <a:t>Poezijom se Matoš kontinuirano počeo baviti tek oko 1906., i do kraja života napisao je samo osamdesetak pjesama. Nema sumnje da je </a:t>
            </a:r>
            <a:r>
              <a:rPr lang="hr-HR" sz="2000" dirty="0" err="1" smtClean="0"/>
              <a:t>Baudelaire</a:t>
            </a:r>
            <a:r>
              <a:rPr lang="hr-HR" sz="2000" dirty="0" smtClean="0"/>
              <a:t> bio velik uzor Matošu pjesniku. Njegovu poeziju obilježava forma soneta, glazba riječi, uporaba sinestezije i simbola, profinjen ritam. Različite sredine u kojima se pjesnik kretao utjecale su i na njegove lirske preokupacije. U prvoj fazi zaokupljen je općeljudskim i vlastitim pitanjima i dilemama, dotiče problem “tajne ” života, ostvarivanja idealne ljubavi i ljepote. Cvijet je simbol harmonije i idealne ljubavi.</a:t>
            </a:r>
            <a:endParaRPr lang="hr-HR" sz="2000" dirty="0"/>
          </a:p>
        </p:txBody>
      </p:sp>
      <p:pic>
        <p:nvPicPr>
          <p:cNvPr id="111618" name="Picture 2" descr="https://encrypted-tbn1.gstatic.com/images?q=tbn:ANd9GcRXI78juz2SmzE52ee2tODzikdClvBpIxTGEdxrY8Y2WXV3peMLT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357694"/>
            <a:ext cx="1653166" cy="15716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tile tx="0" ty="0" sx="100000" sy="100000" flip="x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-285776"/>
            <a:ext cx="8229600" cy="1143000"/>
          </a:xfrm>
        </p:spPr>
        <p:txBody>
          <a:bodyPr/>
          <a:lstStyle/>
          <a:p>
            <a:r>
              <a:rPr lang="hr-HR" dirty="0" smtClean="0"/>
              <a:t>       Najpoznatija djela 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85786" y="1214422"/>
            <a:ext cx="8143900" cy="5643578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hr-HR" sz="2000" b="1" dirty="0" smtClean="0">
                <a:latin typeface="Script MT Bold" pitchFamily="66" charset="0"/>
              </a:rPr>
              <a:t>Iverje          </a:t>
            </a:r>
            <a:endParaRPr lang="hr-HR" sz="2000" b="1" dirty="0" smtClean="0"/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Script MT Bold" pitchFamily="66" charset="0"/>
              </a:rPr>
              <a:t>Novo iverje 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Script MT Bold" pitchFamily="66" charset="0"/>
              </a:rPr>
              <a:t>Ogledi  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Script MT Bold" pitchFamily="66" charset="0"/>
              </a:rPr>
              <a:t>Vidici i </a:t>
            </a:r>
            <a:r>
              <a:rPr lang="hr-HR" sz="2000" dirty="0" err="1" smtClean="0">
                <a:latin typeface="Script MT Bold" pitchFamily="66" charset="0"/>
              </a:rPr>
              <a:t>putevi</a:t>
            </a:r>
            <a:r>
              <a:rPr lang="hr-HR" sz="2000" dirty="0" smtClean="0">
                <a:latin typeface="Script MT Bold" pitchFamily="66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Script MT Bold" pitchFamily="66" charset="0"/>
              </a:rPr>
              <a:t>Umorne priče 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Script MT Bold" pitchFamily="66" charset="0"/>
              </a:rPr>
              <a:t>Cvijet s raskršća 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Script MT Bold" pitchFamily="66" charset="0"/>
              </a:rPr>
              <a:t>Naši ljudi i krajevi 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Script MT Bold" pitchFamily="66" charset="0"/>
              </a:rPr>
              <a:t>Pjesme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Script MT Bold" pitchFamily="66" charset="0"/>
              </a:rPr>
              <a:t>Utjeha kose 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Script MT Bold" pitchFamily="66" charset="0"/>
              </a:rPr>
              <a:t>Jesenje </a:t>
            </a:r>
            <a:r>
              <a:rPr lang="hr-HR" sz="2000" dirty="0" err="1" smtClean="0">
                <a:latin typeface="Script MT Bold" pitchFamily="66" charset="0"/>
              </a:rPr>
              <a:t>veče</a:t>
            </a:r>
            <a:endParaRPr lang="hr-HR" sz="2000" dirty="0" smtClean="0">
              <a:latin typeface="Script MT Bold" pitchFamily="66" charset="0"/>
            </a:endParaRPr>
          </a:p>
          <a:p>
            <a:r>
              <a:rPr lang="hr-HR" sz="2000" dirty="0" smtClean="0">
                <a:latin typeface="Script MT Bold" pitchFamily="66" charset="0"/>
              </a:rPr>
              <a:t>Putopis</a:t>
            </a:r>
          </a:p>
          <a:p>
            <a:pPr>
              <a:buNone/>
            </a:pPr>
            <a:r>
              <a:rPr lang="hr-HR" sz="2800" dirty="0" smtClean="0">
                <a:latin typeface="Script MT Bold" pitchFamily="66" charset="0"/>
              </a:rPr>
              <a:t>   </a:t>
            </a:r>
            <a:r>
              <a:rPr lang="hr-HR" sz="2000" dirty="0" smtClean="0">
                <a:latin typeface="Script MT Bold" pitchFamily="66" charset="0"/>
              </a:rPr>
              <a:t>Oko </a:t>
            </a:r>
            <a:r>
              <a:rPr lang="hr-HR" sz="2000" dirty="0" err="1" smtClean="0">
                <a:latin typeface="Script MT Bold" pitchFamily="66" charset="0"/>
              </a:rPr>
              <a:t>Lobora</a:t>
            </a:r>
            <a:endParaRPr lang="hr-HR" sz="2000" dirty="0" smtClean="0">
              <a:latin typeface="Script MT Bold" pitchFamily="66" charset="0"/>
            </a:endParaRPr>
          </a:p>
          <a:p>
            <a:pPr>
              <a:buFont typeface="Arial" pitchFamily="34" charset="0"/>
              <a:buChar char="•"/>
            </a:pPr>
            <a:endParaRPr lang="hr-HR" sz="1800" dirty="0" smtClean="0"/>
          </a:p>
        </p:txBody>
      </p:sp>
      <p:pic>
        <p:nvPicPr>
          <p:cNvPr id="7170" name="Picture 2" descr="http://os-sradica-metkovic.skole.hr/upload/os-sradica-metkovic/images/newsimg/376/Image/mat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357298"/>
            <a:ext cx="5286380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42908" y="0"/>
            <a:ext cx="8229600" cy="1143000"/>
          </a:xfrm>
        </p:spPr>
        <p:txBody>
          <a:bodyPr/>
          <a:lstStyle/>
          <a:p>
            <a:r>
              <a:rPr lang="hr-HR" dirty="0" smtClean="0"/>
              <a:t>            </a:t>
            </a:r>
            <a:r>
              <a:rPr lang="hr-HR" dirty="0" err="1" smtClean="0"/>
              <a:t>Notturno</a:t>
            </a:r>
            <a:r>
              <a:rPr lang="hr-HR" dirty="0" smtClean="0"/>
              <a:t> i 1909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6000760" y="1643050"/>
            <a:ext cx="3143240" cy="521495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hr-HR" sz="1600" dirty="0" smtClean="0"/>
              <a:t/>
            </a:r>
            <a:br>
              <a:rPr lang="hr-HR" sz="1600" dirty="0" smtClean="0"/>
            </a:br>
            <a:endParaRPr lang="hr-HR" sz="1600" dirty="0">
              <a:latin typeface="Comic Sans MS" pitchFamily="66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214282" y="1643050"/>
            <a:ext cx="37861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            NOTTURNO </a:t>
            </a:r>
            <a:br>
              <a:rPr lang="hr-HR" dirty="0" smtClean="0"/>
            </a:br>
            <a:r>
              <a:rPr lang="hr-HR" dirty="0" smtClean="0"/>
              <a:t>Mlačna </a:t>
            </a:r>
            <a:r>
              <a:rPr lang="hr-HR" dirty="0"/>
              <a:t>noć; u selu lavež; kasan 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>Ćuk il netopir; 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>Ljubav cvijeća—miris jak i </a:t>
            </a:r>
            <a:r>
              <a:rPr lang="hr-HR" dirty="0" err="1"/>
              <a:t>strasan</a:t>
            </a:r>
            <a:r>
              <a:rPr lang="hr-HR" dirty="0"/>
              <a:t> 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>Slavi tajni pir. 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>Sitni cvrčak sjetno cvrči, jasan 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>Kao srebren vir; 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>Teške oči sklapaju se na san, 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>S neba rosi mir. 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>S mrkog tornja bat 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>Broji pospan sat, 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>Blaga svjetlost sipi sa visina; 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>Kroz samoću, muk, 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>Sve je tiši huk: 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>Željeznicu guta već daljina.</a:t>
            </a:r>
          </a:p>
        </p:txBody>
      </p:sp>
      <p:pic>
        <p:nvPicPr>
          <p:cNvPr id="18434" name="Picture 2" descr="http://www.ks.hr/images%5Cuploaded%5C5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285992"/>
            <a:ext cx="2000264" cy="30718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TekstniOkvir 9"/>
          <p:cNvSpPr txBox="1"/>
          <p:nvPr/>
        </p:nvSpPr>
        <p:spPr>
          <a:xfrm>
            <a:off x="7143768" y="157161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</a:t>
            </a:r>
            <a:endParaRPr lang="hr-HR" dirty="0"/>
          </a:p>
        </p:txBody>
      </p:sp>
      <p:pic>
        <p:nvPicPr>
          <p:cNvPr id="18436" name="Picture 4" descr="http://shp.bizhat.com/ag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643050"/>
            <a:ext cx="2643206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Antun Gustav Matoš rođen je na petak 13.</a:t>
            </a:r>
          </a:p>
          <a:p>
            <a:r>
              <a:rPr lang="hr-HR" sz="2400" dirty="0" smtClean="0"/>
              <a:t>On nije bio uporan već je brzo odustajao, napustio je školu,fakultet i vojsku</a:t>
            </a:r>
          </a:p>
          <a:p>
            <a:r>
              <a:rPr lang="hr-HR" sz="2400" dirty="0" smtClean="0"/>
              <a:t>Svirao je violončelo</a:t>
            </a:r>
          </a:p>
          <a:p>
            <a:r>
              <a:rPr lang="hr-HR" sz="2400" dirty="0" smtClean="0"/>
              <a:t>Prodao je svoje cipele u Beogradu da bi došao do Pariza</a:t>
            </a:r>
          </a:p>
          <a:p>
            <a:endParaRPr lang="hr-HR" sz="2400" dirty="0" smtClean="0"/>
          </a:p>
          <a:p>
            <a:endParaRPr lang="hr-HR" sz="2400" dirty="0" smtClean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hr-HR" sz="5400" dirty="0" smtClean="0">
                <a:solidFill>
                  <a:srgbClr val="00B050"/>
                </a:solidFill>
              </a:rPr>
              <a:t>       Zanimljivosti</a:t>
            </a:r>
            <a:endParaRPr lang="hr-HR" sz="5400" dirty="0">
              <a:solidFill>
                <a:srgbClr val="00B050"/>
              </a:solidFill>
            </a:endParaRPr>
          </a:p>
        </p:txBody>
      </p:sp>
      <p:pic>
        <p:nvPicPr>
          <p:cNvPr id="17410" name="Picture 2" descr="http://www.matos-tovarnik.hr/images/velike/galerija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857628"/>
            <a:ext cx="2571737" cy="30003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2285984" y="428604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      </a:t>
            </a:r>
            <a:r>
              <a:rPr lang="hr-HR" sz="4000" dirty="0" smtClean="0"/>
              <a:t> Mudre izreke </a:t>
            </a:r>
            <a:endParaRPr lang="hr-HR" sz="40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714348" y="2000240"/>
            <a:ext cx="778674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pc="300" dirty="0" smtClean="0"/>
              <a:t>-POSTATI ČOVJEK JE LJEPŠE NEGO POSTATI KRALJ </a:t>
            </a:r>
            <a:br>
              <a:rPr lang="hr-HR" spc="300" dirty="0" smtClean="0"/>
            </a:br>
            <a:r>
              <a:rPr lang="hr-HR" spc="300" dirty="0" smtClean="0"/>
              <a:t/>
            </a:r>
            <a:br>
              <a:rPr lang="hr-HR" spc="300" dirty="0" smtClean="0"/>
            </a:br>
            <a:r>
              <a:rPr lang="hr-HR" spc="300" dirty="0" smtClean="0"/>
              <a:t>-LJUDI PRAŠTAJU SVE OSIM ISKRENOSTI </a:t>
            </a:r>
            <a:br>
              <a:rPr lang="hr-HR" spc="300" dirty="0" smtClean="0"/>
            </a:br>
            <a:r>
              <a:rPr lang="hr-HR" spc="300" dirty="0" smtClean="0"/>
              <a:t/>
            </a:r>
            <a:br>
              <a:rPr lang="hr-HR" spc="300" dirty="0" smtClean="0"/>
            </a:br>
            <a:r>
              <a:rPr lang="hr-HR" spc="300" dirty="0" smtClean="0"/>
              <a:t>-KNJIŽEVNOST MORA PONAJPRIJE BITI SLOBODNA, A SLOBODNE KNJIŽEVNOSTI NEMA BEZ SLOBODE NARODNE  </a:t>
            </a:r>
            <a:br>
              <a:rPr lang="hr-HR" spc="300" dirty="0" smtClean="0"/>
            </a:br>
            <a:r>
              <a:rPr lang="hr-HR" spc="300" dirty="0" smtClean="0"/>
              <a:t/>
            </a:r>
            <a:br>
              <a:rPr lang="hr-HR" spc="300" dirty="0" smtClean="0"/>
            </a:br>
            <a:r>
              <a:rPr lang="hr-HR" spc="300" dirty="0" smtClean="0"/>
              <a:t>-LJUDI PRAŠTAJU SVE OSIM ISKRENOSTI</a:t>
            </a:r>
          </a:p>
          <a:p>
            <a:endParaRPr lang="hr-HR" b="1" spc="300" dirty="0"/>
          </a:p>
          <a:p>
            <a:r>
              <a:rPr lang="hr-HR" b="1" spc="300" dirty="0" smtClean="0"/>
              <a:t>-</a:t>
            </a:r>
            <a:r>
              <a:rPr lang="hr-HR" spc="300" dirty="0" smtClean="0"/>
              <a:t>ŽIVJETI NIJE UVIJEK UGODNO, ALI JE UVIJEK ZANIMLJIVO</a:t>
            </a:r>
            <a:br>
              <a:rPr lang="hr-HR" spc="300" dirty="0" smtClean="0"/>
            </a:br>
            <a:r>
              <a:rPr lang="hr-HR" spc="300" dirty="0" smtClean="0"/>
              <a:t/>
            </a:r>
            <a:br>
              <a:rPr lang="hr-HR" spc="300" dirty="0" smtClean="0"/>
            </a:br>
            <a:r>
              <a:rPr lang="hr-HR" spc="300" dirty="0" smtClean="0"/>
              <a:t/>
            </a:r>
            <a:br>
              <a:rPr lang="hr-HR" spc="300" dirty="0" smtClean="0"/>
            </a:br>
            <a:r>
              <a:rPr lang="hr-HR" spc="300" dirty="0" smtClean="0"/>
              <a:t>                                            </a:t>
            </a:r>
            <a:endParaRPr lang="hr-HR" dirty="0"/>
          </a:p>
          <a:p>
            <a:endParaRPr lang="hr-HR" spc="300" dirty="0" smtClean="0"/>
          </a:p>
          <a:p>
            <a:endParaRPr lang="hr-H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lsticij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rađanski">
  <a:themeElements>
    <a:clrScheme name="Građan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Građan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rađan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Vrh">
  <a:themeElements>
    <a:clrScheme name="Vrh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h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h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Putovanje">
  <a:themeElements>
    <a:clrScheme name="Pu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u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</TotalTime>
  <Words>389</Words>
  <Application>Microsoft Office PowerPoint</Application>
  <PresentationFormat>Prikaz na zaslonu (4:3)</PresentationFormat>
  <Paragraphs>44</Paragraphs>
  <Slides>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Naslovi slajdova</vt:lpstr>
      </vt:variant>
      <vt:variant>
        <vt:i4>9</vt:i4>
      </vt:variant>
    </vt:vector>
  </HeadingPairs>
  <TitlesOfParts>
    <vt:vector size="17" baseType="lpstr">
      <vt:lpstr>Gomilanje</vt:lpstr>
      <vt:lpstr>Papir</vt:lpstr>
      <vt:lpstr>Solsticij</vt:lpstr>
      <vt:lpstr>Građanski</vt:lpstr>
      <vt:lpstr>Metro</vt:lpstr>
      <vt:lpstr>Vrh</vt:lpstr>
      <vt:lpstr>Putovanje</vt:lpstr>
      <vt:lpstr>Aspekt</vt:lpstr>
      <vt:lpstr>100 godina smrti Antuna Gustava Matoša  </vt:lpstr>
      <vt:lpstr>     Biografija</vt:lpstr>
      <vt:lpstr>PowerPointova prezentacija</vt:lpstr>
      <vt:lpstr>PowerPointova prezentacija</vt:lpstr>
      <vt:lpstr>                  POEZIJA  </vt:lpstr>
      <vt:lpstr>       Najpoznatija djela  </vt:lpstr>
      <vt:lpstr>            Notturno i 1909 </vt:lpstr>
      <vt:lpstr>       Zanimljivosti</vt:lpstr>
      <vt:lpstr>PowerPointova prezentacija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Antun Gustav Matoš</dc:title>
  <dc:creator>User</dc:creator>
  <cp:lastModifiedBy>OŠ VODICE</cp:lastModifiedBy>
  <cp:revision>53</cp:revision>
  <dcterms:created xsi:type="dcterms:W3CDTF">2014-11-01T10:29:22Z</dcterms:created>
  <dcterms:modified xsi:type="dcterms:W3CDTF">2014-11-14T08:07:53Z</dcterms:modified>
</cp:coreProperties>
</file>