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oko Ledeni" initials="RL" lastIdx="1" clrIdx="0">
    <p:extLst>
      <p:ext uri="{19B8F6BF-5375-455C-9EA6-DF929625EA0E}">
        <p15:presenceInfo xmlns:p15="http://schemas.microsoft.com/office/powerpoint/2012/main" xmlns="" userId="4b078dc8452cb900"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2342" autoAdjust="0"/>
    <p:restoredTop sz="94660"/>
  </p:normalViewPr>
  <p:slideViewPr>
    <p:cSldViewPr snapToGrid="0">
      <p:cViewPr varScale="1">
        <p:scale>
          <a:sx n="66" d="100"/>
          <a:sy n="66" d="100"/>
        </p:scale>
        <p:origin x="-106" y="-43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Naslovni slajd">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hr-HR"/>
              <a:t>Uredite stil naslova matrice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r-HR"/>
              <a:t>Kliknite da biste uredili stil podnaslova matrice</a:t>
            </a:r>
            <a:endParaRPr lang="en-US" dirty="0"/>
          </a:p>
        </p:txBody>
      </p:sp>
      <p:sp>
        <p:nvSpPr>
          <p:cNvPr id="4" name="Date Placeholder 3"/>
          <p:cNvSpPr>
            <a:spLocks noGrp="1"/>
          </p:cNvSpPr>
          <p:nvPr>
            <p:ph type="dt" sz="half" idx="10"/>
          </p:nvPr>
        </p:nvSpPr>
        <p:spPr/>
        <p:txBody>
          <a:bodyPr/>
          <a:lstStyle/>
          <a:p>
            <a:fld id="{3D0BB53C-1F87-4DAF-9824-0F6782611D4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3461444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Naslov i opis">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hr-HR"/>
              <a:t>Uredite stil naslova matrice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3D0BB53C-1F87-4DAF-9824-0F6782611D4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35575460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 s opisom">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r-HR"/>
              <a:t>Uredite stil naslova matrice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Uredite stilove teksta matrice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3D0BB53C-1F87-4DAF-9824-0F6782611D4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28AD9-6B1B-403D-BF0E-D0B373C85AC9}" type="slidenum">
              <a:rPr lang="en-US" smtClean="0"/>
              <a:pPr/>
              <a:t>‹#›</a:t>
            </a:fld>
            <a:endParaRPr lang="en-US"/>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68040794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Kartica s naziv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hr-HR"/>
              <a:t>Uredite stil naslova matrice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3D0BB53C-1F87-4DAF-9824-0F6782611D4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248409992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Kartica s nazivom citata">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hr-HR"/>
              <a:t>Uredite stil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Uredite stilove teksta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3D0BB53C-1F87-4DAF-9824-0F6782611D4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28AD9-6B1B-403D-BF0E-D0B373C85AC9}" type="slidenum">
              <a:rPr lang="en-US" smtClean="0"/>
              <a:pPr/>
              <a:t>‹#›</a:t>
            </a:fld>
            <a:endParaRPr lang="en-US"/>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107559566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ili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hr-HR"/>
              <a:t>Uredite stil naslova matrice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hr-HR"/>
              <a:t>Uredite stilove teksta matrice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3D0BB53C-1F87-4DAF-9824-0F6782611D4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321099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Naslov i okomiti teks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3" name="Vertical Text Placeholder 2"/>
          <p:cNvSpPr>
            <a:spLocks noGrp="1"/>
          </p:cNvSpPr>
          <p:nvPr>
            <p:ph type="body" orient="vert" idx="1"/>
          </p:nvPr>
        </p:nvSpPr>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3D0BB53C-1F87-4DAF-9824-0F6782611D4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177986707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Okomiti naslov i teks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hr-HR"/>
              <a:t>Uredite stil naslova matrice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3D0BB53C-1F87-4DAF-9824-0F6782611D4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198645436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slov i sadržaj">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hr-HR"/>
              <a:t>Uredite stil naslova matrice</a:t>
            </a:r>
            <a:endParaRPr lang="en-US" dirty="0"/>
          </a:p>
        </p:txBody>
      </p:sp>
      <p:sp>
        <p:nvSpPr>
          <p:cNvPr id="3" name="Content Placeholder 2"/>
          <p:cNvSpPr>
            <a:spLocks noGrp="1"/>
          </p:cNvSpPr>
          <p:nvPr>
            <p:ph idx="1"/>
          </p:nvPr>
        </p:nvSpPr>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10"/>
          </p:nvPr>
        </p:nvSpPr>
        <p:spPr/>
        <p:txBody>
          <a:bodyPr/>
          <a:lstStyle/>
          <a:p>
            <a:fld id="{3D0BB53C-1F87-4DAF-9824-0F6782611D4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2557940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aglavlje sekcije">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hr-HR"/>
              <a:t>Uredite stil naslova matrice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r-HR"/>
              <a:t>Uredite stilove teksta matrice</a:t>
            </a:r>
          </a:p>
        </p:txBody>
      </p:sp>
      <p:sp>
        <p:nvSpPr>
          <p:cNvPr id="4" name="Date Placeholder 3"/>
          <p:cNvSpPr>
            <a:spLocks noGrp="1"/>
          </p:cNvSpPr>
          <p:nvPr>
            <p:ph type="dt" sz="half" idx="10"/>
          </p:nvPr>
        </p:nvSpPr>
        <p:spPr/>
        <p:txBody>
          <a:bodyPr/>
          <a:lstStyle/>
          <a:p>
            <a:fld id="{3D0BB53C-1F87-4DAF-9824-0F6782611D46}" type="datetimeFigureOut">
              <a:rPr lang="en-US" smtClean="0"/>
              <a:pPr/>
              <a:t>3/6/2016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3782840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sadržaj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a:t>Uredite stil naslova matrice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Date Placeholder 4"/>
          <p:cNvSpPr>
            <a:spLocks noGrp="1"/>
          </p:cNvSpPr>
          <p:nvPr>
            <p:ph type="dt" sz="half" idx="10"/>
          </p:nvPr>
        </p:nvSpPr>
        <p:spPr/>
        <p:txBody>
          <a:bodyPr/>
          <a:lstStyle/>
          <a:p>
            <a:fld id="{3D0BB53C-1F87-4DAF-9824-0F6782611D4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15302556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Usporedb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r-HR"/>
              <a:t>Uredite stil naslova matrice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r-HR"/>
              <a:t>Uredite stilove teksta matrice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7" name="Date Placeholder 6"/>
          <p:cNvSpPr>
            <a:spLocks noGrp="1"/>
          </p:cNvSpPr>
          <p:nvPr>
            <p:ph type="dt" sz="half" idx="10"/>
          </p:nvPr>
        </p:nvSpPr>
        <p:spPr/>
        <p:txBody>
          <a:bodyPr/>
          <a:lstStyle/>
          <a:p>
            <a:fld id="{3D0BB53C-1F87-4DAF-9824-0F6782611D46}" type="datetimeFigureOut">
              <a:rPr lang="en-US" smtClean="0"/>
              <a:pPr/>
              <a:t>3/6/2016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3786060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amo naslov">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hr-HR"/>
              <a:t>Uredite stil naslova matrice</a:t>
            </a:r>
            <a:endParaRPr lang="en-US" dirty="0"/>
          </a:p>
        </p:txBody>
      </p:sp>
      <p:sp>
        <p:nvSpPr>
          <p:cNvPr id="3" name="Date Placeholder 2"/>
          <p:cNvSpPr>
            <a:spLocks noGrp="1"/>
          </p:cNvSpPr>
          <p:nvPr>
            <p:ph type="dt" sz="half" idx="10"/>
          </p:nvPr>
        </p:nvSpPr>
        <p:spPr/>
        <p:txBody>
          <a:bodyPr/>
          <a:lstStyle/>
          <a:p>
            <a:fld id="{3D0BB53C-1F87-4DAF-9824-0F6782611D46}" type="datetimeFigureOut">
              <a:rPr lang="en-US" smtClean="0"/>
              <a:pPr/>
              <a:t>3/6/2016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268873327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azn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D0BB53C-1F87-4DAF-9824-0F6782611D46}" type="datetimeFigureOut">
              <a:rPr lang="en-US" smtClean="0"/>
              <a:pPr/>
              <a:t>3/6/2016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5136626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držaj s 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hr-HR"/>
              <a:t>Uredite stil naslova matrice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hr-HR"/>
              <a:t>Uredite stilove teksta matrice</a:t>
            </a:r>
          </a:p>
        </p:txBody>
      </p:sp>
      <p:sp>
        <p:nvSpPr>
          <p:cNvPr id="5" name="Date Placeholder 4"/>
          <p:cNvSpPr>
            <a:spLocks noGrp="1"/>
          </p:cNvSpPr>
          <p:nvPr>
            <p:ph type="dt" sz="half" idx="10"/>
          </p:nvPr>
        </p:nvSpPr>
        <p:spPr/>
        <p:txBody>
          <a:bodyPr/>
          <a:lstStyle/>
          <a:p>
            <a:fld id="{3D0BB53C-1F87-4DAF-9824-0F6782611D4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4059772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Slika s opisom">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hr-HR"/>
              <a:t>Uredite stil naslova matrice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hr-HR"/>
              <a:t>Kliknite ikonu da biste dodali  sliku</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r-HR"/>
              <a:t>Uredite stilove teksta matrice</a:t>
            </a:r>
          </a:p>
        </p:txBody>
      </p:sp>
      <p:sp>
        <p:nvSpPr>
          <p:cNvPr id="5" name="Date Placeholder 4"/>
          <p:cNvSpPr>
            <a:spLocks noGrp="1"/>
          </p:cNvSpPr>
          <p:nvPr>
            <p:ph type="dt" sz="half" idx="10"/>
          </p:nvPr>
        </p:nvSpPr>
        <p:spPr/>
        <p:txBody>
          <a:bodyPr/>
          <a:lstStyle/>
          <a:p>
            <a:fld id="{3D0BB53C-1F87-4DAF-9824-0F6782611D46}" type="datetimeFigureOut">
              <a:rPr lang="en-US" smtClean="0"/>
              <a:pPr/>
              <a:t>3/6/2016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244848618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grpSp>
        <p:nvGrpSpPr>
          <p:cNvPr id="8" name="Group 7"/>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lumOff val="1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hr-HR"/>
              <a:t>Uredite stil naslova matrice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hr-HR"/>
              <a:t>Uredite stilove teksta matrice</a:t>
            </a:r>
          </a:p>
          <a:p>
            <a:pPr lvl="1"/>
            <a:r>
              <a:rPr lang="hr-HR"/>
              <a:t>Druga razina</a:t>
            </a:r>
          </a:p>
          <a:p>
            <a:pPr lvl="2"/>
            <a:r>
              <a:rPr lang="hr-HR"/>
              <a:t>Treća razina</a:t>
            </a:r>
          </a:p>
          <a:p>
            <a:pPr lvl="3"/>
            <a:r>
              <a:rPr lang="hr-HR"/>
              <a:t>Četvrta razina</a:t>
            </a:r>
          </a:p>
          <a:p>
            <a:pPr lvl="4"/>
            <a:r>
              <a:rPr lang="hr-HR"/>
              <a:t>Peta razina</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D0BB53C-1F87-4DAF-9824-0F6782611D46}" type="datetimeFigureOut">
              <a:rPr lang="en-US" smtClean="0"/>
              <a:pPr/>
              <a:t>3/6/2016</a:t>
            </a:fld>
            <a:endParaRPr lang="en-US"/>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A8828AD9-6B1B-403D-BF0E-D0B373C85AC9}" type="slidenum">
              <a:rPr lang="en-US" smtClean="0"/>
              <a:pPr/>
              <a:t>‹#›</a:t>
            </a:fld>
            <a:endParaRPr lang="en-US"/>
          </a:p>
        </p:txBody>
      </p:sp>
    </p:spTree>
    <p:extLst>
      <p:ext uri="{BB962C8B-B14F-4D97-AF65-F5344CB8AC3E}">
        <p14:creationId xmlns:p14="http://schemas.microsoft.com/office/powerpoint/2010/main" xmlns="" val="3052222860"/>
      </p:ext>
    </p:extLst>
  </p:cSld>
  <p:clrMap bg1="dk1" tx1="lt1" bg2="dk2" tx2="lt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3" r:id="rId7"/>
    <p:sldLayoutId id="2147483714" r:id="rId8"/>
    <p:sldLayoutId id="2147483715" r:id="rId9"/>
    <p:sldLayoutId id="2147483716" r:id="rId10"/>
    <p:sldLayoutId id="2147483717" r:id="rId11"/>
    <p:sldLayoutId id="2147483718" r:id="rId12"/>
    <p:sldLayoutId id="2147483719" r:id="rId13"/>
    <p:sldLayoutId id="2147483720" r:id="rId14"/>
    <p:sldLayoutId id="2147483721" r:id="rId15"/>
    <p:sldLayoutId id="2147483722"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 Id="rId4" Type="http://schemas.openxmlformats.org/officeDocument/2006/relationships/image" Target="../media/image9.jpe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ctrTitle"/>
          </p:nvPr>
        </p:nvSpPr>
        <p:spPr>
          <a:xfrm>
            <a:off x="146049" y="98474"/>
            <a:ext cx="9042400" cy="2366963"/>
          </a:xfrm>
        </p:spPr>
        <p:txBody>
          <a:bodyPr>
            <a:normAutofit/>
          </a:bodyPr>
          <a:lstStyle/>
          <a:p>
            <a:r>
              <a:rPr lang="de-DE" dirty="0">
                <a:effectLst/>
              </a:rPr>
              <a:t>die Einrichtung der Illuminaten</a:t>
            </a:r>
            <a:endParaRPr lang="en-US" dirty="0"/>
          </a:p>
        </p:txBody>
      </p:sp>
      <p:sp>
        <p:nvSpPr>
          <p:cNvPr id="3" name="Podnaslov 2"/>
          <p:cNvSpPr>
            <a:spLocks noGrp="1"/>
          </p:cNvSpPr>
          <p:nvPr>
            <p:ph type="subTitle" idx="1"/>
          </p:nvPr>
        </p:nvSpPr>
        <p:spPr>
          <a:xfrm>
            <a:off x="8712199" y="5584643"/>
            <a:ext cx="2952749" cy="552387"/>
          </a:xfrm>
        </p:spPr>
        <p:txBody>
          <a:bodyPr/>
          <a:lstStyle/>
          <a:p>
            <a:r>
              <a:rPr lang="hr-HR" dirty="0"/>
              <a:t>Autor : Roko </a:t>
            </a:r>
            <a:r>
              <a:rPr lang="hr-HR" dirty="0" err="1"/>
              <a:t>Ledenko</a:t>
            </a:r>
            <a:endParaRPr lang="en-US" dirty="0"/>
          </a:p>
        </p:txBody>
      </p:sp>
      <p:pic>
        <p:nvPicPr>
          <p:cNvPr id="4" name="Slika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4667249" y="2727143"/>
            <a:ext cx="2857500" cy="2349500"/>
          </a:xfrm>
          <a:prstGeom prst="rect">
            <a:avLst/>
          </a:prstGeom>
        </p:spPr>
      </p:pic>
    </p:spTree>
    <p:extLst>
      <p:ext uri="{BB962C8B-B14F-4D97-AF65-F5344CB8AC3E}">
        <p14:creationId xmlns:p14="http://schemas.microsoft.com/office/powerpoint/2010/main" xmlns="" val="5219613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en-US" dirty="0"/>
              <a:t>Der </a:t>
            </a:r>
            <a:r>
              <a:rPr lang="de-DE" dirty="0">
                <a:effectLst/>
              </a:rPr>
              <a:t>Gründer</a:t>
            </a:r>
            <a:r>
              <a:rPr lang="hr-HR" dirty="0">
                <a:effectLst/>
              </a:rPr>
              <a:t> </a:t>
            </a:r>
            <a:r>
              <a:rPr lang="hr-HR" dirty="0" err="1">
                <a:effectLst/>
              </a:rPr>
              <a:t>des</a:t>
            </a:r>
            <a:r>
              <a:rPr lang="hr-HR" dirty="0">
                <a:effectLst/>
              </a:rPr>
              <a:t> </a:t>
            </a:r>
            <a:r>
              <a:rPr lang="hr-HR" dirty="0" err="1"/>
              <a:t>I</a:t>
            </a:r>
            <a:r>
              <a:rPr lang="hr-HR" dirty="0" err="1">
                <a:effectLst/>
              </a:rPr>
              <a:t>lluminati</a:t>
            </a:r>
            <a:endParaRPr lang="en-US" dirty="0"/>
          </a:p>
        </p:txBody>
      </p:sp>
      <p:pic>
        <p:nvPicPr>
          <p:cNvPr id="5" name="Rezervirano mjesto sadržaja 4"/>
          <p:cNvPicPr>
            <a:picLocks noGrp="1" noChangeAspect="1"/>
          </p:cNvPicPr>
          <p:nvPr>
            <p:ph idx="1"/>
          </p:nvPr>
        </p:nvPicPr>
        <p:blipFill>
          <a:blip r:embed="rId2">
            <a:extLst>
              <a:ext uri="{28A0092B-C50C-407E-A947-70E740481C1C}">
                <a14:useLocalDpi xmlns:a14="http://schemas.microsoft.com/office/drawing/2010/main" xmlns="" val="0"/>
              </a:ext>
            </a:extLst>
          </a:blip>
          <a:stretch>
            <a:fillRect/>
          </a:stretch>
        </p:blipFill>
        <p:spPr>
          <a:xfrm>
            <a:off x="684212" y="1690688"/>
            <a:ext cx="3176588" cy="4516476"/>
          </a:xfrm>
        </p:spPr>
      </p:pic>
      <p:sp>
        <p:nvSpPr>
          <p:cNvPr id="6" name="Pravokutnik 5"/>
          <p:cNvSpPr/>
          <p:nvPr/>
        </p:nvSpPr>
        <p:spPr>
          <a:xfrm>
            <a:off x="3860800" y="1690688"/>
            <a:ext cx="7538720" cy="7263527"/>
          </a:xfrm>
          <a:prstGeom prst="rect">
            <a:avLst/>
          </a:prstGeom>
        </p:spPr>
        <p:txBody>
          <a:bodyPr wrap="square">
            <a:spAutoFit/>
          </a:bodyPr>
          <a:lstStyle/>
          <a:p>
            <a:pPr>
              <a:buFontTx/>
              <a:buChar char="-"/>
            </a:pPr>
            <a:r>
              <a:rPr lang="de-DE" sz="2400" dirty="0" smtClean="0">
                <a:effectLst/>
              </a:rPr>
              <a:t>Adam </a:t>
            </a:r>
            <a:r>
              <a:rPr lang="de-DE" sz="2400" dirty="0">
                <a:effectLst/>
              </a:rPr>
              <a:t>Weishaupt (1748-1830) war Professor für Kirchenrecht und praktische Philosophie an der Universität </a:t>
            </a:r>
            <a:r>
              <a:rPr lang="de-DE" sz="2400" dirty="0" smtClean="0">
                <a:effectLst/>
              </a:rPr>
              <a:t>Ingolstadt</a:t>
            </a:r>
            <a:endParaRPr lang="hr-HR" sz="2400" dirty="0" smtClean="0">
              <a:effectLst/>
            </a:endParaRPr>
          </a:p>
          <a:p>
            <a:pPr>
              <a:buFontTx/>
              <a:buChar char="-"/>
            </a:pPr>
            <a:r>
              <a:rPr lang="de-DE" sz="2400" dirty="0" smtClean="0">
                <a:effectLst/>
              </a:rPr>
              <a:t> </a:t>
            </a:r>
            <a:r>
              <a:rPr lang="de-DE" sz="2400" dirty="0">
                <a:effectLst/>
              </a:rPr>
              <a:t>Er war der einzige nicht-klerika</a:t>
            </a:r>
            <a:r>
              <a:rPr lang="hr-HR" sz="2400" dirty="0" err="1"/>
              <a:t>le</a:t>
            </a:r>
            <a:r>
              <a:rPr lang="de-DE" sz="2400" dirty="0">
                <a:effectLst/>
              </a:rPr>
              <a:t> Professor an einer Institution von </a:t>
            </a:r>
            <a:r>
              <a:rPr lang="de-DE" sz="2400" dirty="0" smtClean="0">
                <a:effectLst/>
              </a:rPr>
              <a:t>Jesuiten</a:t>
            </a:r>
            <a:endParaRPr lang="hr-HR" sz="2400" dirty="0" smtClean="0">
              <a:effectLst/>
            </a:endParaRPr>
          </a:p>
          <a:p>
            <a:pPr>
              <a:buFontTx/>
              <a:buChar char="-"/>
            </a:pPr>
            <a:r>
              <a:rPr lang="hr-HR" sz="2400" dirty="0" smtClean="0"/>
              <a:t> 1773 wurde der Jesuitenorden aufgelöst</a:t>
            </a:r>
          </a:p>
          <a:p>
            <a:pPr>
              <a:buFontTx/>
              <a:buChar char="-"/>
            </a:pPr>
            <a:r>
              <a:rPr lang="hr-HR" sz="2400" dirty="0" smtClean="0"/>
              <a:t> 1773-1784 war er Professor für Kirchenrecht in Ingolstadt</a:t>
            </a:r>
          </a:p>
          <a:p>
            <a:pPr>
              <a:buFontTx/>
              <a:buChar char="-"/>
            </a:pPr>
            <a:r>
              <a:rPr lang="hr-HR" sz="2400" dirty="0" smtClean="0"/>
              <a:t> es wurde versucht, ihn zu diskreditieren, da er als zu liberal oder protestantisch galt</a:t>
            </a:r>
          </a:p>
          <a:p>
            <a:pPr>
              <a:buFontTx/>
              <a:buChar char="-"/>
            </a:pPr>
            <a:r>
              <a:rPr lang="hr-HR" sz="2400" dirty="0" smtClean="0"/>
              <a:t> </a:t>
            </a:r>
            <a:r>
              <a:rPr lang="de-DE" sz="2400" dirty="0" smtClean="0"/>
              <a:t>Am 1. Mai 1776 gründete er den </a:t>
            </a:r>
            <a:r>
              <a:rPr lang="de-DE" sz="2400" i="1" dirty="0" smtClean="0"/>
              <a:t>Bund der </a:t>
            </a:r>
            <a:r>
              <a:rPr lang="hr-HR" sz="2400" i="1" dirty="0" smtClean="0"/>
              <a:t>P</a:t>
            </a:r>
            <a:r>
              <a:rPr lang="de-DE" sz="2400" i="1" dirty="0" smtClean="0"/>
              <a:t>erfektibilisten</a:t>
            </a:r>
            <a:r>
              <a:rPr lang="hr-HR" sz="2400" i="1" dirty="0" smtClean="0"/>
              <a:t> </a:t>
            </a:r>
            <a:r>
              <a:rPr lang="hr-HR" sz="2400" dirty="0" smtClean="0"/>
              <a:t>(Ziel: Verbreitung der Moral und Tugend, Kampf des Guten gegen das Böse)</a:t>
            </a:r>
            <a:endParaRPr lang="hr-HR" sz="2400" dirty="0">
              <a:solidFill>
                <a:srgbClr val="FFFF00"/>
              </a:solidFill>
            </a:endParaRPr>
          </a:p>
          <a:p>
            <a:endParaRPr lang="hr-HR" sz="2200" dirty="0"/>
          </a:p>
          <a:p>
            <a:endParaRPr lang="hr-HR" sz="2200" dirty="0"/>
          </a:p>
          <a:p>
            <a:endParaRPr lang="hr-HR" sz="2200" dirty="0"/>
          </a:p>
          <a:p>
            <a:endParaRPr lang="hr-HR" sz="2200" dirty="0"/>
          </a:p>
          <a:p>
            <a:endParaRPr lang="hr-HR" sz="2200" dirty="0"/>
          </a:p>
          <a:p>
            <a:endParaRPr lang="hr-HR" sz="2200" dirty="0"/>
          </a:p>
          <a:p>
            <a:endParaRPr lang="en-US" sz="2200" dirty="0"/>
          </a:p>
        </p:txBody>
      </p:sp>
    </p:spTree>
    <p:extLst>
      <p:ext uri="{BB962C8B-B14F-4D97-AF65-F5344CB8AC3E}">
        <p14:creationId xmlns:p14="http://schemas.microsoft.com/office/powerpoint/2010/main" xmlns="" val="425021983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a:off x="838200" y="263525"/>
            <a:ext cx="10515600" cy="1325563"/>
          </a:xfrm>
        </p:spPr>
        <p:txBody>
          <a:bodyPr/>
          <a:lstStyle/>
          <a:p>
            <a:r>
              <a:rPr lang="hr-HR" dirty="0" err="1"/>
              <a:t>Die</a:t>
            </a:r>
            <a:r>
              <a:rPr lang="hr-HR" dirty="0"/>
              <a:t> </a:t>
            </a:r>
            <a:r>
              <a:rPr lang="de-DE" dirty="0">
                <a:effectLst/>
              </a:rPr>
              <a:t>Mitglied</a:t>
            </a:r>
            <a:r>
              <a:rPr lang="hr-HR" dirty="0" err="1">
                <a:effectLst/>
              </a:rPr>
              <a:t>er</a:t>
            </a:r>
            <a:endParaRPr lang="en-US" dirty="0"/>
          </a:p>
        </p:txBody>
      </p:sp>
      <p:sp>
        <p:nvSpPr>
          <p:cNvPr id="3" name="Rezervirano mjesto sadržaja 2"/>
          <p:cNvSpPr>
            <a:spLocks noGrp="1"/>
          </p:cNvSpPr>
          <p:nvPr>
            <p:ph idx="1"/>
          </p:nvPr>
        </p:nvSpPr>
        <p:spPr>
          <a:xfrm>
            <a:off x="5156200" y="1739899"/>
            <a:ext cx="7035800" cy="4322763"/>
          </a:xfrm>
        </p:spPr>
        <p:txBody>
          <a:bodyPr>
            <a:normAutofit/>
          </a:bodyPr>
          <a:lstStyle/>
          <a:p>
            <a:r>
              <a:rPr lang="hr-HR" sz="2400" dirty="0">
                <a:solidFill>
                  <a:schemeClr val="tx1"/>
                </a:solidFill>
              </a:rPr>
              <a:t>Am</a:t>
            </a:r>
            <a:r>
              <a:rPr lang="hr-HR" sz="2400" dirty="0"/>
              <a:t> Anfang waren </a:t>
            </a:r>
            <a:r>
              <a:rPr lang="hr-HR" sz="2400" dirty="0">
                <a:solidFill>
                  <a:schemeClr val="tx1"/>
                </a:solidFill>
              </a:rPr>
              <a:t>es</a:t>
            </a:r>
            <a:r>
              <a:rPr lang="hr-HR" sz="2400" dirty="0">
                <a:solidFill>
                  <a:srgbClr val="FF0000"/>
                </a:solidFill>
              </a:rPr>
              <a:t> </a:t>
            </a:r>
            <a:r>
              <a:rPr lang="hr-HR" sz="2400" dirty="0"/>
              <a:t>nur </a:t>
            </a:r>
            <a:r>
              <a:rPr lang="hr-HR" sz="2400" dirty="0" smtClean="0"/>
              <a:t>fünf </a:t>
            </a:r>
            <a:r>
              <a:rPr lang="hr-HR" sz="2400" dirty="0"/>
              <a:t>Mitglieder</a:t>
            </a:r>
          </a:p>
          <a:p>
            <a:r>
              <a:rPr lang="hr-HR" sz="2400" dirty="0" err="1"/>
              <a:t>Weishaupt</a:t>
            </a:r>
            <a:r>
              <a:rPr lang="hr-HR" sz="2400" dirty="0"/>
              <a:t> </a:t>
            </a:r>
            <a:r>
              <a:rPr lang="de-DE" sz="2400" dirty="0">
                <a:effectLst/>
              </a:rPr>
              <a:t>hieß</a:t>
            </a:r>
            <a:r>
              <a:rPr lang="hr-HR" sz="2400" dirty="0">
                <a:effectLst/>
              </a:rPr>
              <a:t> Spartacus und die anderen </a:t>
            </a:r>
            <a:r>
              <a:rPr lang="de-DE" sz="2400" dirty="0">
                <a:effectLst/>
              </a:rPr>
              <a:t>wurden</a:t>
            </a:r>
            <a:r>
              <a:rPr lang="hr-HR" sz="2400" dirty="0">
                <a:effectLst/>
              </a:rPr>
              <a:t>:</a:t>
            </a:r>
          </a:p>
          <a:p>
            <a:pPr marL="0" indent="0">
              <a:buNone/>
            </a:pPr>
            <a:r>
              <a:rPr lang="hr-HR" sz="2400" dirty="0" err="1"/>
              <a:t>Ajax</a:t>
            </a:r>
            <a:endParaRPr lang="hr-HR" sz="2400" dirty="0"/>
          </a:p>
          <a:p>
            <a:pPr marL="0" indent="0">
              <a:buNone/>
            </a:pPr>
            <a:r>
              <a:rPr lang="hr-HR" sz="2400" dirty="0" err="1">
                <a:effectLst/>
              </a:rPr>
              <a:t>Agathon</a:t>
            </a:r>
            <a:endParaRPr lang="hr-HR" sz="2400" dirty="0">
              <a:effectLst/>
            </a:endParaRPr>
          </a:p>
          <a:p>
            <a:pPr marL="0" indent="0">
              <a:buNone/>
            </a:pPr>
            <a:r>
              <a:rPr lang="hr-HR" sz="2400" dirty="0" err="1"/>
              <a:t>Tiberius</a:t>
            </a:r>
            <a:endParaRPr lang="hr-HR" sz="2400" dirty="0"/>
          </a:p>
          <a:p>
            <a:pPr marL="0" indent="0">
              <a:buNone/>
            </a:pPr>
            <a:r>
              <a:rPr lang="hr-HR" sz="2400" dirty="0" err="1">
                <a:effectLst/>
              </a:rPr>
              <a:t>Erasmus</a:t>
            </a:r>
            <a:r>
              <a:rPr lang="hr-HR" sz="2400" dirty="0"/>
              <a:t> </a:t>
            </a:r>
            <a:r>
              <a:rPr lang="hr-HR" sz="2400" dirty="0" err="1"/>
              <a:t>Roterodamus</a:t>
            </a:r>
            <a:endParaRPr lang="hr-HR" sz="2400" dirty="0"/>
          </a:p>
          <a:p>
            <a:pPr marL="0" indent="0">
              <a:buNone/>
            </a:pPr>
            <a:r>
              <a:rPr lang="hr-HR" sz="2400" dirty="0" err="1">
                <a:solidFill>
                  <a:schemeClr val="tx1"/>
                </a:solidFill>
              </a:rPr>
              <a:t>gennant</a:t>
            </a:r>
            <a:r>
              <a:rPr lang="hr-HR" sz="2400" dirty="0">
                <a:effectLst/>
              </a:rPr>
              <a:t> </a:t>
            </a:r>
            <a:r>
              <a:rPr lang="de-DE" sz="2400" dirty="0">
                <a:effectLst/>
              </a:rPr>
              <a:t>und sie </a:t>
            </a:r>
            <a:r>
              <a:rPr lang="hr-HR" sz="2400" dirty="0" smtClean="0">
                <a:solidFill>
                  <a:schemeClr val="tx1"/>
                </a:solidFill>
              </a:rPr>
              <a:t>nannten </a:t>
            </a:r>
            <a:r>
              <a:rPr lang="hr-HR" sz="2400" dirty="0">
                <a:solidFill>
                  <a:schemeClr val="tx1"/>
                </a:solidFill>
              </a:rPr>
              <a:t>sich</a:t>
            </a:r>
            <a:r>
              <a:rPr lang="de-DE" sz="2400" dirty="0">
                <a:effectLst/>
              </a:rPr>
              <a:t> </a:t>
            </a:r>
            <a:r>
              <a:rPr lang="hr-HR" sz="2400" dirty="0">
                <a:solidFill>
                  <a:schemeClr val="tx1"/>
                </a:solidFill>
                <a:effectLst/>
              </a:rPr>
              <a:t>“</a:t>
            </a:r>
            <a:r>
              <a:rPr lang="de-DE" sz="2400" dirty="0" err="1">
                <a:effectLst/>
              </a:rPr>
              <a:t>Perfectibilists</a:t>
            </a:r>
            <a:r>
              <a:rPr lang="hr-HR" sz="2400" dirty="0">
                <a:solidFill>
                  <a:schemeClr val="tx1"/>
                </a:solidFill>
                <a:effectLst/>
              </a:rPr>
              <a:t>”</a:t>
            </a:r>
            <a:r>
              <a:rPr lang="de-DE" sz="2400" dirty="0">
                <a:effectLst/>
              </a:rPr>
              <a:t> anstatt </a:t>
            </a:r>
            <a:r>
              <a:rPr lang="hr-HR" sz="2400" dirty="0">
                <a:solidFill>
                  <a:schemeClr val="tx1"/>
                </a:solidFill>
                <a:effectLst/>
              </a:rPr>
              <a:t>“</a:t>
            </a:r>
            <a:r>
              <a:rPr lang="de-DE" sz="2400" dirty="0">
                <a:effectLst/>
              </a:rPr>
              <a:t>Illuminaten</a:t>
            </a:r>
            <a:r>
              <a:rPr lang="hr-HR" sz="2400" dirty="0">
                <a:solidFill>
                  <a:schemeClr val="tx1"/>
                </a:solidFill>
                <a:effectLst/>
              </a:rPr>
              <a:t>”</a:t>
            </a:r>
            <a:endParaRPr lang="hr-HR" sz="2400" dirty="0">
              <a:solidFill>
                <a:schemeClr val="tx1"/>
              </a:solidFill>
            </a:endParaRPr>
          </a:p>
        </p:txBody>
      </p:sp>
      <p:pic>
        <p:nvPicPr>
          <p:cNvPr id="4" name="Slika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196849" y="1739899"/>
            <a:ext cx="4844253" cy="2696634"/>
          </a:xfrm>
          <a:prstGeom prst="rect">
            <a:avLst/>
          </a:prstGeom>
        </p:spPr>
      </p:pic>
    </p:spTree>
    <p:extLst>
      <p:ext uri="{BB962C8B-B14F-4D97-AF65-F5344CB8AC3E}">
        <p14:creationId xmlns:p14="http://schemas.microsoft.com/office/powerpoint/2010/main" xmlns="" val="17744172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effectLst/>
              </a:rPr>
              <a:t>M</a:t>
            </a:r>
            <a:r>
              <a:rPr lang="de-DE" dirty="0">
                <a:effectLst/>
              </a:rPr>
              <a:t>oderne Illuminaten</a:t>
            </a:r>
            <a:endParaRPr lang="en-US" dirty="0"/>
          </a:p>
        </p:txBody>
      </p:sp>
      <p:sp>
        <p:nvSpPr>
          <p:cNvPr id="3" name="Rezervirano mjesto sadržaja 2"/>
          <p:cNvSpPr>
            <a:spLocks noGrp="1"/>
          </p:cNvSpPr>
          <p:nvPr>
            <p:ph idx="1"/>
          </p:nvPr>
        </p:nvSpPr>
        <p:spPr/>
        <p:txBody>
          <a:bodyPr>
            <a:noAutofit/>
          </a:bodyPr>
          <a:lstStyle/>
          <a:p>
            <a:r>
              <a:rPr lang="de-DE" sz="2400" dirty="0">
                <a:solidFill>
                  <a:schemeClr val="tx1"/>
                </a:solidFill>
                <a:effectLst/>
              </a:rPr>
              <a:t>Mehrere neuere und heutige Schwesterorganisationen </a:t>
            </a:r>
            <a:r>
              <a:rPr lang="hr-HR" sz="2400" dirty="0">
                <a:solidFill>
                  <a:schemeClr val="tx1"/>
                </a:solidFill>
                <a:effectLst/>
              </a:rPr>
              <a:t>stammen </a:t>
            </a:r>
            <a:r>
              <a:rPr lang="de-DE" sz="2400" dirty="0">
                <a:solidFill>
                  <a:schemeClr val="tx1"/>
                </a:solidFill>
                <a:effectLst/>
              </a:rPr>
              <a:t>aus der </a:t>
            </a:r>
            <a:r>
              <a:rPr lang="hr-HR" sz="2400" dirty="0">
                <a:solidFill>
                  <a:schemeClr val="tx1"/>
                </a:solidFill>
                <a:effectLst/>
              </a:rPr>
              <a:t>o</a:t>
            </a:r>
            <a:r>
              <a:rPr lang="de-DE" sz="2400" dirty="0">
                <a:solidFill>
                  <a:schemeClr val="tx1"/>
                </a:solidFill>
                <a:effectLst/>
              </a:rPr>
              <a:t>riginal</a:t>
            </a:r>
            <a:r>
              <a:rPr lang="hr-HR" sz="2400" dirty="0">
                <a:solidFill>
                  <a:schemeClr val="tx1"/>
                </a:solidFill>
                <a:effectLst/>
              </a:rPr>
              <a:t>-</a:t>
            </a:r>
            <a:r>
              <a:rPr lang="de-DE" sz="2400" dirty="0">
                <a:solidFill>
                  <a:schemeClr val="tx1"/>
                </a:solidFill>
                <a:effectLst/>
              </a:rPr>
              <a:t>bayerischen Illuminaten </a:t>
            </a:r>
            <a:r>
              <a:rPr lang="hr-HR" sz="2400" dirty="0">
                <a:solidFill>
                  <a:schemeClr val="tx1"/>
                </a:solidFill>
                <a:effectLst/>
              </a:rPr>
              <a:t>ab </a:t>
            </a:r>
            <a:r>
              <a:rPr lang="de-DE" sz="2400" dirty="0">
                <a:solidFill>
                  <a:schemeClr val="tx1"/>
                </a:solidFill>
                <a:effectLst/>
              </a:rPr>
              <a:t>und </a:t>
            </a:r>
            <a:r>
              <a:rPr lang="hr-HR" sz="2400" dirty="0">
                <a:solidFill>
                  <a:schemeClr val="tx1"/>
                </a:solidFill>
                <a:effectLst/>
              </a:rPr>
              <a:t>verwenden </a:t>
            </a:r>
            <a:r>
              <a:rPr lang="de-DE" sz="2400" dirty="0">
                <a:solidFill>
                  <a:schemeClr val="tx1"/>
                </a:solidFill>
                <a:effectLst/>
              </a:rPr>
              <a:t>offen den Namen "Illuminati“. Einige dieser Gruppen verwenden eine Variante auf den Namen “</a:t>
            </a:r>
            <a:r>
              <a:rPr lang="hr-HR" sz="2400" dirty="0">
                <a:solidFill>
                  <a:schemeClr val="tx1"/>
                </a:solidFill>
                <a:effectLst/>
              </a:rPr>
              <a:t>Der</a:t>
            </a:r>
            <a:r>
              <a:rPr lang="de-DE" sz="2400" dirty="0">
                <a:solidFill>
                  <a:schemeClr val="tx1"/>
                </a:solidFill>
                <a:effectLst/>
              </a:rPr>
              <a:t> Illuminati Auftrag" im Namen ihrer eigenen Organisationen, während andere, wie der OTO haben "Illuminati" als Ebene innerhalb ihrer Hierarchie. Es gibt jedoch keinen Beweis dafür, dass diese heutige Gruppen erhebliche politische Macht oder Einfluss angehäuft</a:t>
            </a:r>
            <a:r>
              <a:rPr lang="hr-HR" sz="2400" dirty="0">
                <a:solidFill>
                  <a:schemeClr val="tx1"/>
                </a:solidFill>
                <a:effectLst/>
              </a:rPr>
              <a:t> haben</a:t>
            </a:r>
            <a:r>
              <a:rPr lang="de-DE" sz="2400" dirty="0">
                <a:solidFill>
                  <a:schemeClr val="tx1"/>
                </a:solidFill>
                <a:effectLst/>
              </a:rPr>
              <a:t>, und anstatt zu versuchen, geheim </a:t>
            </a:r>
            <a:r>
              <a:rPr lang="hr-HR" sz="2400" dirty="0">
                <a:solidFill>
                  <a:schemeClr val="tx1"/>
                </a:solidFill>
                <a:effectLst/>
              </a:rPr>
              <a:t>zu </a:t>
            </a:r>
            <a:r>
              <a:rPr lang="de-DE" sz="2400" dirty="0">
                <a:solidFill>
                  <a:schemeClr val="tx1"/>
                </a:solidFill>
                <a:effectLst/>
              </a:rPr>
              <a:t>bleiben, fördern </a:t>
            </a:r>
            <a:r>
              <a:rPr lang="hr-HR" sz="2400" dirty="0">
                <a:solidFill>
                  <a:schemeClr val="tx1"/>
                </a:solidFill>
                <a:effectLst/>
              </a:rPr>
              <a:t>sie </a:t>
            </a:r>
            <a:r>
              <a:rPr lang="de-DE" sz="2400" dirty="0">
                <a:solidFill>
                  <a:schemeClr val="tx1"/>
                </a:solidFill>
                <a:effectLst/>
              </a:rPr>
              <a:t>unbegründet Links auf die bayerischen Illuminaten als Mittel zur Mitgliedschaft zu gewinnen</a:t>
            </a:r>
            <a:r>
              <a:rPr lang="hr-HR" sz="2400" dirty="0">
                <a:solidFill>
                  <a:schemeClr val="tx1"/>
                </a:solidFill>
                <a:effectLst/>
              </a:rPr>
              <a:t>.</a:t>
            </a:r>
            <a:endParaRPr lang="en-US" sz="2400" dirty="0">
              <a:solidFill>
                <a:schemeClr val="tx1"/>
              </a:solidFill>
            </a:endParaRPr>
          </a:p>
        </p:txBody>
      </p:sp>
      <p:pic>
        <p:nvPicPr>
          <p:cNvPr id="4" name="Slika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5512117" y="140495"/>
            <a:ext cx="1876425" cy="1905000"/>
          </a:xfrm>
          <a:prstGeom prst="rect">
            <a:avLst/>
          </a:prstGeom>
        </p:spPr>
      </p:pic>
    </p:spTree>
    <p:extLst>
      <p:ext uri="{BB962C8B-B14F-4D97-AF65-F5344CB8AC3E}">
        <p14:creationId xmlns:p14="http://schemas.microsoft.com/office/powerpoint/2010/main" xmlns="" val="33667975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normAutofit/>
          </a:bodyPr>
          <a:lstStyle/>
          <a:p>
            <a:r>
              <a:rPr lang="hr-HR" dirty="0"/>
              <a:t>Interne Probleme</a:t>
            </a:r>
            <a:endParaRPr lang="en-US" dirty="0"/>
          </a:p>
        </p:txBody>
      </p:sp>
      <p:sp>
        <p:nvSpPr>
          <p:cNvPr id="3" name="Rezervirano mjesto sadržaja 2"/>
          <p:cNvSpPr>
            <a:spLocks noGrp="1"/>
          </p:cNvSpPr>
          <p:nvPr>
            <p:ph idx="1"/>
          </p:nvPr>
        </p:nvSpPr>
        <p:spPr>
          <a:xfrm>
            <a:off x="611718" y="2011999"/>
            <a:ext cx="8596668" cy="3880773"/>
          </a:xfrm>
        </p:spPr>
        <p:txBody>
          <a:bodyPr>
            <a:normAutofit/>
          </a:bodyPr>
          <a:lstStyle/>
          <a:p>
            <a:pPr marL="0" indent="0">
              <a:buNone/>
            </a:pPr>
            <a:r>
              <a:rPr lang="de-DE" sz="2400" dirty="0">
                <a:solidFill>
                  <a:schemeClr val="tx1"/>
                </a:solidFill>
                <a:effectLst/>
              </a:rPr>
              <a:t>Der Auftrag war nun tiefgreifenden interne Abteilungen </a:t>
            </a:r>
            <a:r>
              <a:rPr lang="hr-HR" sz="2400" dirty="0">
                <a:solidFill>
                  <a:schemeClr val="tx1"/>
                </a:solidFill>
                <a:effectLst/>
              </a:rPr>
              <a:t>zu </a:t>
            </a:r>
            <a:r>
              <a:rPr lang="de-DE" sz="2400" dirty="0">
                <a:solidFill>
                  <a:schemeClr val="tx1"/>
                </a:solidFill>
                <a:effectLst/>
              </a:rPr>
              <a:t>entwickelt. D</a:t>
            </a:r>
            <a:r>
              <a:rPr lang="hr-HR" sz="2400" dirty="0">
                <a:solidFill>
                  <a:schemeClr val="tx1"/>
                </a:solidFill>
                <a:effectLst/>
              </a:rPr>
              <a:t>i</a:t>
            </a:r>
            <a:r>
              <a:rPr lang="de-DE" sz="2400" dirty="0">
                <a:solidFill>
                  <a:schemeClr val="tx1"/>
                </a:solidFill>
                <a:effectLst/>
              </a:rPr>
              <a:t>e Eichstädt Befehl hat eine autonome Provinz im Juli 1780 gebildet, und ein Riss wuchs zwischen Weishaupt und dem Areopag, der ihn </a:t>
            </a:r>
            <a:r>
              <a:rPr lang="hr-HR" sz="2400" dirty="0">
                <a:solidFill>
                  <a:schemeClr val="tx1"/>
                </a:solidFill>
                <a:effectLst/>
              </a:rPr>
              <a:t>als </a:t>
            </a:r>
            <a:r>
              <a:rPr lang="de-DE" sz="2400" dirty="0">
                <a:solidFill>
                  <a:schemeClr val="tx1"/>
                </a:solidFill>
                <a:effectLst/>
              </a:rPr>
              <a:t>hartnäckig, diktatorisch, und unvereinbar </a:t>
            </a:r>
            <a:r>
              <a:rPr lang="hr-HR" sz="2400" dirty="0">
                <a:solidFill>
                  <a:schemeClr val="tx1"/>
                </a:solidFill>
                <a:effectLst/>
              </a:rPr>
              <a:t>empfunden hat</a:t>
            </a:r>
            <a:r>
              <a:rPr lang="de-DE" sz="2400" dirty="0">
                <a:solidFill>
                  <a:schemeClr val="tx1"/>
                </a:solidFill>
                <a:effectLst/>
              </a:rPr>
              <a:t>. Knigge </a:t>
            </a:r>
            <a:r>
              <a:rPr lang="hr-HR" sz="2400" dirty="0">
                <a:solidFill>
                  <a:schemeClr val="tx1"/>
                </a:solidFill>
                <a:effectLst/>
              </a:rPr>
              <a:t>übernam</a:t>
            </a:r>
            <a:r>
              <a:rPr lang="de-DE" sz="2400" dirty="0">
                <a:solidFill>
                  <a:schemeClr val="tx1"/>
                </a:solidFill>
                <a:effectLst/>
              </a:rPr>
              <a:t> die Rolle des Friedensstifters</a:t>
            </a:r>
            <a:r>
              <a:rPr lang="hr-HR" sz="2400" dirty="0">
                <a:solidFill>
                  <a:schemeClr val="tx1"/>
                </a:solidFill>
                <a:effectLst/>
              </a:rPr>
              <a:t>.</a:t>
            </a:r>
            <a:endParaRPr lang="en-US" sz="2400" dirty="0">
              <a:solidFill>
                <a:schemeClr val="tx1"/>
              </a:solidFill>
            </a:endParaRPr>
          </a:p>
        </p:txBody>
      </p:sp>
    </p:spTree>
    <p:extLst>
      <p:ext uri="{BB962C8B-B14F-4D97-AF65-F5344CB8AC3E}">
        <p14:creationId xmlns:p14="http://schemas.microsoft.com/office/powerpoint/2010/main" xmlns="" val="164044435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de-DE" dirty="0">
                <a:effectLst/>
              </a:rPr>
              <a:t>Es wird angenommen, dass</a:t>
            </a:r>
            <a:r>
              <a:rPr lang="hr-HR" dirty="0">
                <a:effectLst/>
              </a:rPr>
              <a:t>…</a:t>
            </a:r>
            <a:endParaRPr lang="en-US" dirty="0"/>
          </a:p>
        </p:txBody>
      </p:sp>
      <p:sp>
        <p:nvSpPr>
          <p:cNvPr id="3" name="Rezervirano mjesto sadržaja 2"/>
          <p:cNvSpPr>
            <a:spLocks noGrp="1"/>
          </p:cNvSpPr>
          <p:nvPr>
            <p:ph idx="1"/>
          </p:nvPr>
        </p:nvSpPr>
        <p:spPr>
          <a:xfrm>
            <a:off x="406400" y="1435261"/>
            <a:ext cx="10515600" cy="4606765"/>
          </a:xfrm>
        </p:spPr>
        <p:txBody>
          <a:bodyPr>
            <a:normAutofit/>
          </a:bodyPr>
          <a:lstStyle/>
          <a:p>
            <a:r>
              <a:rPr lang="de-DE" sz="2400" dirty="0">
                <a:solidFill>
                  <a:schemeClr val="tx1"/>
                </a:solidFill>
                <a:effectLst/>
              </a:rPr>
              <a:t>die Illuminaten hinter </a:t>
            </a:r>
            <a:r>
              <a:rPr lang="hr-HR" sz="2400" dirty="0">
                <a:solidFill>
                  <a:schemeClr val="tx1"/>
                </a:solidFill>
                <a:effectLst/>
              </a:rPr>
              <a:t>dem </a:t>
            </a:r>
            <a:r>
              <a:rPr lang="de-DE" sz="2400" dirty="0">
                <a:solidFill>
                  <a:schemeClr val="tx1"/>
                </a:solidFill>
                <a:effectLst/>
              </a:rPr>
              <a:t>9</a:t>
            </a:r>
            <a:r>
              <a:rPr lang="hr-HR" sz="2400" dirty="0">
                <a:solidFill>
                  <a:schemeClr val="tx1"/>
                </a:solidFill>
                <a:effectLst/>
              </a:rPr>
              <a:t>/</a:t>
            </a:r>
            <a:r>
              <a:rPr lang="de-DE" sz="2400" dirty="0">
                <a:solidFill>
                  <a:schemeClr val="tx1"/>
                </a:solidFill>
                <a:effectLst/>
              </a:rPr>
              <a:t>11</a:t>
            </a:r>
            <a:r>
              <a:rPr lang="hr-HR" sz="2400" dirty="0">
                <a:solidFill>
                  <a:schemeClr val="tx1"/>
                </a:solidFill>
                <a:effectLst/>
              </a:rPr>
              <a:t> stehen</a:t>
            </a:r>
          </a:p>
          <a:p>
            <a:r>
              <a:rPr lang="hr-HR" sz="2400" dirty="0">
                <a:solidFill>
                  <a:schemeClr val="tx1"/>
                </a:solidFill>
                <a:effectLst/>
              </a:rPr>
              <a:t>hinter </a:t>
            </a:r>
            <a:r>
              <a:rPr lang="de-DE" sz="2400" dirty="0">
                <a:solidFill>
                  <a:schemeClr val="tx1"/>
                </a:solidFill>
                <a:effectLst/>
              </a:rPr>
              <a:t>d</a:t>
            </a:r>
            <a:r>
              <a:rPr lang="hr-HR" sz="2400" dirty="0" err="1">
                <a:solidFill>
                  <a:schemeClr val="tx1"/>
                </a:solidFill>
                <a:effectLst/>
              </a:rPr>
              <a:t>er</a:t>
            </a:r>
            <a:r>
              <a:rPr lang="de-DE" sz="2400" dirty="0">
                <a:solidFill>
                  <a:schemeClr val="tx1"/>
                </a:solidFill>
                <a:effectLst/>
              </a:rPr>
              <a:t> Ermordung von John F. Kennedy</a:t>
            </a:r>
            <a:r>
              <a:rPr lang="hr-HR" sz="2400" dirty="0">
                <a:solidFill>
                  <a:schemeClr val="tx1"/>
                </a:solidFill>
                <a:effectLst/>
              </a:rPr>
              <a:t> stehen</a:t>
            </a:r>
          </a:p>
          <a:p>
            <a:r>
              <a:rPr lang="hr-HR" sz="2400" dirty="0" smtClean="0">
                <a:solidFill>
                  <a:schemeClr val="tx1"/>
                </a:solidFill>
              </a:rPr>
              <a:t>s</a:t>
            </a:r>
            <a:r>
              <a:rPr lang="hr-HR" sz="2400" dirty="0" smtClean="0">
                <a:solidFill>
                  <a:schemeClr val="tx1"/>
                </a:solidFill>
                <a:effectLst/>
              </a:rPr>
              <a:t>ie </a:t>
            </a:r>
            <a:r>
              <a:rPr lang="hr-HR" sz="2400" dirty="0" smtClean="0">
                <a:solidFill>
                  <a:schemeClr val="tx1"/>
                </a:solidFill>
                <a:effectLst/>
              </a:rPr>
              <a:t>die Gründer der NSDAP sind und Hitler an ihre Spitze stellten</a:t>
            </a:r>
          </a:p>
          <a:p>
            <a:r>
              <a:rPr lang="hr-HR" sz="2400" dirty="0" smtClean="0">
                <a:solidFill>
                  <a:schemeClr val="tx1"/>
                </a:solidFill>
              </a:rPr>
              <a:t>d</a:t>
            </a:r>
            <a:r>
              <a:rPr lang="hr-HR" sz="2400" dirty="0" smtClean="0">
                <a:solidFill>
                  <a:schemeClr val="tx1"/>
                </a:solidFill>
              </a:rPr>
              <a:t>as </a:t>
            </a:r>
            <a:r>
              <a:rPr lang="hr-HR" sz="2400" dirty="0" smtClean="0">
                <a:solidFill>
                  <a:schemeClr val="tx1"/>
                </a:solidFill>
              </a:rPr>
              <a:t>sie George Washington ermordert haben und Weishaupt seinen Platz </a:t>
            </a:r>
            <a:r>
              <a:rPr lang="hr-HR" sz="2400" dirty="0" smtClean="0">
                <a:solidFill>
                  <a:schemeClr val="tx1"/>
                </a:solidFill>
              </a:rPr>
              <a:t>einnahm</a:t>
            </a:r>
          </a:p>
          <a:p>
            <a:r>
              <a:rPr lang="hr-HR" sz="2400" dirty="0" smtClean="0">
                <a:solidFill>
                  <a:schemeClr val="tx1"/>
                </a:solidFill>
              </a:rPr>
              <a:t>s</a:t>
            </a:r>
            <a:r>
              <a:rPr lang="hr-HR" sz="2400" dirty="0" smtClean="0">
                <a:solidFill>
                  <a:schemeClr val="tx1"/>
                </a:solidFill>
                <a:effectLst/>
              </a:rPr>
              <a:t>ie organisierten die Französische Revolution</a:t>
            </a:r>
            <a:endParaRPr lang="hr-HR" sz="2400" dirty="0">
              <a:solidFill>
                <a:srgbClr val="FFFF00"/>
              </a:solidFill>
              <a:effectLst/>
            </a:endParaRPr>
          </a:p>
          <a:p>
            <a:endParaRPr lang="hr-HR" sz="2400" dirty="0"/>
          </a:p>
          <a:p>
            <a:pPr marL="0" indent="0">
              <a:buNone/>
            </a:pPr>
            <a:r>
              <a:rPr lang="hr-HR" sz="2400" dirty="0">
                <a:effectLst/>
              </a:rPr>
              <a:t>                                        UND VIELES MEHR</a:t>
            </a:r>
          </a:p>
        </p:txBody>
      </p:sp>
      <p:pic>
        <p:nvPicPr>
          <p:cNvPr id="4" name="Slika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353243" y="4363290"/>
            <a:ext cx="3561862" cy="2229036"/>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7944360" y="4047430"/>
            <a:ext cx="2857500" cy="2143125"/>
          </a:xfrm>
          <a:prstGeom prst="rect">
            <a:avLst/>
          </a:prstGeom>
        </p:spPr>
      </p:pic>
    </p:spTree>
    <p:extLst>
      <p:ext uri="{BB962C8B-B14F-4D97-AF65-F5344CB8AC3E}">
        <p14:creationId xmlns:p14="http://schemas.microsoft.com/office/powerpoint/2010/main" xmlns="" val="21642132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p:txBody>
          <a:bodyPr/>
          <a:lstStyle/>
          <a:p>
            <a:r>
              <a:rPr lang="hr-HR" dirty="0">
                <a:solidFill>
                  <a:schemeClr val="accent2">
                    <a:lumMod val="60000"/>
                    <a:lumOff val="40000"/>
                  </a:schemeClr>
                </a:solidFill>
              </a:rPr>
              <a:t>Die </a:t>
            </a:r>
            <a:r>
              <a:rPr lang="hr-HR" dirty="0" err="1">
                <a:solidFill>
                  <a:schemeClr val="accent2">
                    <a:lumMod val="60000"/>
                    <a:lumOff val="40000"/>
                  </a:schemeClr>
                </a:solidFill>
              </a:rPr>
              <a:t>Illuminaten</a:t>
            </a:r>
            <a:r>
              <a:rPr lang="hr-HR" dirty="0">
                <a:solidFill>
                  <a:schemeClr val="accent2">
                    <a:lumMod val="60000"/>
                    <a:lumOff val="40000"/>
                  </a:schemeClr>
                </a:solidFill>
              </a:rPr>
              <a:t> </a:t>
            </a:r>
            <a:r>
              <a:rPr lang="hr-HR" dirty="0" err="1">
                <a:solidFill>
                  <a:schemeClr val="accent2">
                    <a:lumMod val="60000"/>
                    <a:lumOff val="40000"/>
                  </a:schemeClr>
                </a:solidFill>
              </a:rPr>
              <a:t>heute</a:t>
            </a:r>
            <a:endParaRPr lang="en-US" dirty="0">
              <a:solidFill>
                <a:schemeClr val="accent2">
                  <a:lumMod val="60000"/>
                  <a:lumOff val="40000"/>
                </a:schemeClr>
              </a:solidFill>
            </a:endParaRPr>
          </a:p>
        </p:txBody>
      </p:sp>
      <p:sp>
        <p:nvSpPr>
          <p:cNvPr id="3" name="Rezervirano mjesto sadržaja 2"/>
          <p:cNvSpPr>
            <a:spLocks noGrp="1"/>
          </p:cNvSpPr>
          <p:nvPr>
            <p:ph idx="1"/>
          </p:nvPr>
        </p:nvSpPr>
        <p:spPr>
          <a:xfrm>
            <a:off x="677334" y="1763487"/>
            <a:ext cx="8596668" cy="4277876"/>
          </a:xfrm>
        </p:spPr>
        <p:txBody>
          <a:bodyPr>
            <a:normAutofit/>
          </a:bodyPr>
          <a:lstStyle/>
          <a:p>
            <a:r>
              <a:rPr lang="hr-HR" sz="2400" dirty="0">
                <a:solidFill>
                  <a:schemeClr val="tx1"/>
                </a:solidFill>
              </a:rPr>
              <a:t>Man glaubt</a:t>
            </a:r>
            <a:r>
              <a:rPr lang="de-DE" sz="2400" dirty="0">
                <a:solidFill>
                  <a:schemeClr val="tx1"/>
                </a:solidFill>
              </a:rPr>
              <a:t>, dass beliebt</a:t>
            </a:r>
            <a:r>
              <a:rPr lang="hr-HR" sz="2400" dirty="0">
                <a:solidFill>
                  <a:schemeClr val="tx1"/>
                </a:solidFill>
              </a:rPr>
              <a:t>e</a:t>
            </a:r>
            <a:r>
              <a:rPr lang="de-DE" sz="2400" dirty="0">
                <a:solidFill>
                  <a:schemeClr val="tx1"/>
                </a:solidFill>
              </a:rPr>
              <a:t> Menschen (Schauspieler, Leute aus der Musikindustrie et</a:t>
            </a:r>
            <a:r>
              <a:rPr lang="hr-HR" sz="2400" dirty="0">
                <a:solidFill>
                  <a:schemeClr val="tx1"/>
                </a:solidFill>
              </a:rPr>
              <a:t>c</a:t>
            </a:r>
            <a:r>
              <a:rPr lang="de-DE" sz="2400" dirty="0">
                <a:solidFill>
                  <a:schemeClr val="tx1"/>
                </a:solidFill>
              </a:rPr>
              <a:t>.) Illuminaten</a:t>
            </a:r>
            <a:r>
              <a:rPr lang="hr-HR" sz="2400" dirty="0">
                <a:solidFill>
                  <a:schemeClr val="tx1"/>
                </a:solidFill>
              </a:rPr>
              <a:t> sind:</a:t>
            </a:r>
            <a:r>
              <a:rPr lang="de-DE" sz="2400" dirty="0">
                <a:solidFill>
                  <a:schemeClr val="tx1"/>
                </a:solidFill>
              </a:rPr>
              <a:t/>
            </a:r>
            <a:br>
              <a:rPr lang="de-DE" sz="2400" dirty="0">
                <a:solidFill>
                  <a:schemeClr val="tx1"/>
                </a:solidFill>
              </a:rPr>
            </a:br>
            <a:r>
              <a:rPr lang="de-DE" sz="2400" dirty="0">
                <a:solidFill>
                  <a:schemeClr val="tx1"/>
                </a:solidFill>
              </a:rPr>
              <a:t>Ein Beispiel dafür ist Lady Gaga, Beyoncé, Snoop Dogg (</a:t>
            </a:r>
            <a:r>
              <a:rPr lang="hr-HR" sz="2400" dirty="0">
                <a:solidFill>
                  <a:schemeClr val="tx1"/>
                </a:solidFill>
              </a:rPr>
              <a:t>e</a:t>
            </a:r>
            <a:r>
              <a:rPr lang="de-DE" sz="2400" dirty="0">
                <a:solidFill>
                  <a:schemeClr val="tx1"/>
                </a:solidFill>
              </a:rPr>
              <a:t>r ist wahrscheinlich </a:t>
            </a:r>
            <a:r>
              <a:rPr lang="hr-HR" sz="2400" dirty="0">
                <a:solidFill>
                  <a:schemeClr val="tx1"/>
                </a:solidFill>
              </a:rPr>
              <a:t>kein Illuminat</a:t>
            </a:r>
            <a:r>
              <a:rPr lang="de-DE" sz="2400" dirty="0">
                <a:solidFill>
                  <a:schemeClr val="tx1"/>
                </a:solidFill>
              </a:rPr>
              <a:t>), Jay Z ...</a:t>
            </a:r>
            <a:endParaRPr lang="en-US" sz="2400" dirty="0">
              <a:solidFill>
                <a:schemeClr val="tx1"/>
              </a:solidFill>
            </a:endParaRPr>
          </a:p>
        </p:txBody>
      </p:sp>
      <p:pic>
        <p:nvPicPr>
          <p:cNvPr id="4" name="Slika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959827" y="3554144"/>
            <a:ext cx="2754044" cy="2754044"/>
          </a:xfrm>
          <a:prstGeom prst="rect">
            <a:avLst/>
          </a:prstGeom>
        </p:spPr>
      </p:pic>
      <p:pic>
        <p:nvPicPr>
          <p:cNvPr id="5" name="Slika 4"/>
          <p:cNvPicPr>
            <a:picLocks noChangeAspect="1"/>
          </p:cNvPicPr>
          <p:nvPr/>
        </p:nvPicPr>
        <p:blipFill>
          <a:blip r:embed="rId3">
            <a:extLst>
              <a:ext uri="{28A0092B-C50C-407E-A947-70E740481C1C}">
                <a14:useLocalDpi xmlns:a14="http://schemas.microsoft.com/office/drawing/2010/main" xmlns="" val="0"/>
              </a:ext>
            </a:extLst>
          </a:blip>
          <a:stretch>
            <a:fillRect/>
          </a:stretch>
        </p:blipFill>
        <p:spPr>
          <a:xfrm>
            <a:off x="4364934" y="3554144"/>
            <a:ext cx="2214769" cy="1721261"/>
          </a:xfrm>
          <a:prstGeom prst="rect">
            <a:avLst/>
          </a:prstGeom>
        </p:spPr>
      </p:pic>
      <p:pic>
        <p:nvPicPr>
          <p:cNvPr id="6" name="Slika 5"/>
          <p:cNvPicPr>
            <a:picLocks noChangeAspect="1"/>
          </p:cNvPicPr>
          <p:nvPr/>
        </p:nvPicPr>
        <p:blipFill>
          <a:blip r:embed="rId4">
            <a:extLst>
              <a:ext uri="{28A0092B-C50C-407E-A947-70E740481C1C}">
                <a14:useLocalDpi xmlns:a14="http://schemas.microsoft.com/office/drawing/2010/main" xmlns="" val="0"/>
              </a:ext>
            </a:extLst>
          </a:blip>
          <a:stretch>
            <a:fillRect/>
          </a:stretch>
        </p:blipFill>
        <p:spPr>
          <a:xfrm>
            <a:off x="7230766" y="3391186"/>
            <a:ext cx="3068171" cy="2047175"/>
          </a:xfrm>
          <a:prstGeom prst="rect">
            <a:avLst/>
          </a:prstGeom>
        </p:spPr>
      </p:pic>
    </p:spTree>
    <p:extLst>
      <p:ext uri="{BB962C8B-B14F-4D97-AF65-F5344CB8AC3E}">
        <p14:creationId xmlns:p14="http://schemas.microsoft.com/office/powerpoint/2010/main" xmlns="" val="20670689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rot="19922990">
            <a:off x="3678748" y="1685263"/>
            <a:ext cx="4989414" cy="2971990"/>
          </a:xfrm>
        </p:spPr>
        <p:txBody>
          <a:bodyPr>
            <a:normAutofit/>
          </a:bodyPr>
          <a:lstStyle/>
          <a:p>
            <a:r>
              <a:rPr lang="hr-HR" sz="10000" dirty="0"/>
              <a:t>Bonus</a:t>
            </a:r>
            <a:endParaRPr lang="en-US" sz="10000" dirty="0"/>
          </a:p>
        </p:txBody>
      </p:sp>
    </p:spTree>
    <p:extLst>
      <p:ext uri="{BB962C8B-B14F-4D97-AF65-F5344CB8AC3E}">
        <p14:creationId xmlns:p14="http://schemas.microsoft.com/office/powerpoint/2010/main" xmlns="" val="22863078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slov 1"/>
          <p:cNvSpPr>
            <a:spLocks noGrp="1"/>
          </p:cNvSpPr>
          <p:nvPr>
            <p:ph type="title"/>
          </p:nvPr>
        </p:nvSpPr>
        <p:spPr>
          <a:xfrm rot="10800000" flipV="1">
            <a:off x="677334" y="748713"/>
            <a:ext cx="8596668" cy="1411876"/>
          </a:xfrm>
        </p:spPr>
        <p:txBody>
          <a:bodyPr>
            <a:normAutofit/>
          </a:bodyPr>
          <a:lstStyle/>
          <a:p>
            <a:r>
              <a:rPr lang="hr-HR" dirty="0" err="1"/>
              <a:t>Das</a:t>
            </a:r>
            <a:r>
              <a:rPr lang="hr-HR" dirty="0"/>
              <a:t> </a:t>
            </a:r>
            <a:r>
              <a:rPr lang="hr-HR" dirty="0" err="1"/>
              <a:t>Symbol</a:t>
            </a:r>
            <a:endParaRPr lang="en-US" dirty="0"/>
          </a:p>
        </p:txBody>
      </p:sp>
      <p:sp>
        <p:nvSpPr>
          <p:cNvPr id="3" name="Rezervirano mjesto sadržaja 2"/>
          <p:cNvSpPr>
            <a:spLocks noGrp="1"/>
          </p:cNvSpPr>
          <p:nvPr>
            <p:ph idx="1"/>
          </p:nvPr>
        </p:nvSpPr>
        <p:spPr>
          <a:xfrm>
            <a:off x="677334" y="1840375"/>
            <a:ext cx="8596668" cy="4200987"/>
          </a:xfrm>
        </p:spPr>
        <p:txBody>
          <a:bodyPr>
            <a:normAutofit/>
          </a:bodyPr>
          <a:lstStyle/>
          <a:p>
            <a:pPr marL="0" indent="0">
              <a:buNone/>
            </a:pPr>
            <a:r>
              <a:rPr lang="de-DE" sz="2400" dirty="0">
                <a:solidFill>
                  <a:schemeClr val="tx1"/>
                </a:solidFill>
              </a:rPr>
              <a:t>Die </a:t>
            </a:r>
            <a:r>
              <a:rPr lang="hr-HR" sz="2400" dirty="0">
                <a:solidFill>
                  <a:schemeClr val="tx1"/>
                </a:solidFill>
              </a:rPr>
              <a:t>Sy</a:t>
            </a:r>
            <a:r>
              <a:rPr lang="de-DE" sz="2400" dirty="0">
                <a:solidFill>
                  <a:schemeClr val="tx1"/>
                </a:solidFill>
              </a:rPr>
              <a:t>mbol ist nicht wirklich ein Dreieck mit einem</a:t>
            </a:r>
            <a:r>
              <a:rPr lang="hr-HR" sz="2400" dirty="0">
                <a:solidFill>
                  <a:schemeClr val="tx1"/>
                </a:solidFill>
              </a:rPr>
              <a:t> Auge</a:t>
            </a:r>
            <a:r>
              <a:rPr lang="de-DE" sz="2400" dirty="0">
                <a:solidFill>
                  <a:schemeClr val="tx1"/>
                </a:solidFill>
              </a:rPr>
              <a:t>.</a:t>
            </a:r>
            <a:r>
              <a:rPr lang="hr-HR" sz="2400" dirty="0">
                <a:solidFill>
                  <a:schemeClr val="tx1"/>
                </a:solidFill>
              </a:rPr>
              <a:t> Es</a:t>
            </a:r>
            <a:r>
              <a:rPr lang="de-DE" sz="2400" dirty="0">
                <a:solidFill>
                  <a:schemeClr val="tx1"/>
                </a:solidFill>
              </a:rPr>
              <a:t> ist eigentlich die so genannte, </a:t>
            </a:r>
            <a:r>
              <a:rPr lang="hr-HR" sz="2400" dirty="0">
                <a:solidFill>
                  <a:schemeClr val="tx1"/>
                </a:solidFill>
              </a:rPr>
              <a:t>“</a:t>
            </a:r>
            <a:r>
              <a:rPr lang="de-DE" sz="2400" dirty="0">
                <a:solidFill>
                  <a:schemeClr val="tx1"/>
                </a:solidFill>
              </a:rPr>
              <a:t>Eule der Minerva</a:t>
            </a:r>
            <a:r>
              <a:rPr lang="hr-HR" sz="2400" dirty="0">
                <a:solidFill>
                  <a:schemeClr val="tx1"/>
                </a:solidFill>
              </a:rPr>
              <a:t>”</a:t>
            </a:r>
            <a:r>
              <a:rPr lang="de-DE" sz="2400" dirty="0">
                <a:solidFill>
                  <a:schemeClr val="tx1"/>
                </a:solidFill>
              </a:rPr>
              <a:t/>
            </a:r>
            <a:br>
              <a:rPr lang="de-DE" sz="2400" dirty="0">
                <a:solidFill>
                  <a:schemeClr val="tx1"/>
                </a:solidFill>
              </a:rPr>
            </a:br>
            <a:r>
              <a:rPr lang="hr-HR" sz="2400" dirty="0" err="1">
                <a:solidFill>
                  <a:schemeClr val="tx1"/>
                </a:solidFill>
              </a:rPr>
              <a:t>So</a:t>
            </a:r>
            <a:r>
              <a:rPr lang="hr-HR" sz="2400" dirty="0">
                <a:solidFill>
                  <a:schemeClr val="tx1"/>
                </a:solidFill>
              </a:rPr>
              <a:t> </a:t>
            </a:r>
            <a:r>
              <a:rPr lang="hr-HR" sz="2400" dirty="0" err="1">
                <a:solidFill>
                  <a:schemeClr val="tx1"/>
                </a:solidFill>
              </a:rPr>
              <a:t>sieht</a:t>
            </a:r>
            <a:r>
              <a:rPr lang="hr-HR" sz="2400" dirty="0">
                <a:solidFill>
                  <a:schemeClr val="tx1"/>
                </a:solidFill>
              </a:rPr>
              <a:t> es aus:</a:t>
            </a:r>
            <a:endParaRPr lang="en-US" sz="2400" dirty="0">
              <a:solidFill>
                <a:schemeClr val="tx1"/>
              </a:solidFill>
            </a:endParaRPr>
          </a:p>
        </p:txBody>
      </p:sp>
      <p:pic>
        <p:nvPicPr>
          <p:cNvPr id="4" name="Slika 3"/>
          <p:cNvPicPr>
            <a:picLocks noChangeAspect="1"/>
          </p:cNvPicPr>
          <p:nvPr/>
        </p:nvPicPr>
        <p:blipFill>
          <a:blip r:embed="rId2">
            <a:extLst>
              <a:ext uri="{28A0092B-C50C-407E-A947-70E740481C1C}">
                <a14:useLocalDpi xmlns:a14="http://schemas.microsoft.com/office/drawing/2010/main" xmlns="" val="0"/>
              </a:ext>
            </a:extLst>
          </a:blip>
          <a:stretch>
            <a:fillRect/>
          </a:stretch>
        </p:blipFill>
        <p:spPr>
          <a:xfrm>
            <a:off x="677334" y="3361450"/>
            <a:ext cx="3374161" cy="3019419"/>
          </a:xfrm>
          <a:prstGeom prst="rect">
            <a:avLst/>
          </a:prstGeom>
        </p:spPr>
      </p:pic>
    </p:spTree>
    <p:extLst>
      <p:ext uri="{BB962C8B-B14F-4D97-AF65-F5344CB8AC3E}">
        <p14:creationId xmlns:p14="http://schemas.microsoft.com/office/powerpoint/2010/main" xmlns="" val="4127434553"/>
      </p:ext>
    </p:extLst>
  </p:cSld>
  <p:clrMapOvr>
    <a:masterClrMapping/>
  </p:clrMapOvr>
</p:sld>
</file>

<file path=ppt/theme/theme1.xml><?xml version="1.0" encoding="utf-8"?>
<a:theme xmlns:a="http://schemas.openxmlformats.org/drawingml/2006/main" name="Faseta">
  <a:themeElements>
    <a:clrScheme name="Faseta">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seta">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seta">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Facet" id="{C0C680CD-088A-49FC-A102-D699147F32B2}" vid="{8C59B386-999D-4CB6-B907-9F3997C027CC}"/>
    </a:ext>
  </a:extLst>
</a:theme>
</file>

<file path=docProps/app.xml><?xml version="1.0" encoding="utf-8"?>
<Properties xmlns="http://schemas.openxmlformats.org/officeDocument/2006/extended-properties" xmlns:vt="http://schemas.openxmlformats.org/officeDocument/2006/docPropsVTypes">
  <Template>Facet</Template>
  <TotalTime>539</TotalTime>
  <Words>382</Words>
  <Application>Microsoft Office PowerPoint</Application>
  <PresentationFormat>Custom</PresentationFormat>
  <Paragraphs>39</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Faseta</vt:lpstr>
      <vt:lpstr>die Einrichtung der Illuminaten</vt:lpstr>
      <vt:lpstr>Der Gründer des Illuminati</vt:lpstr>
      <vt:lpstr>Die Mitglieder</vt:lpstr>
      <vt:lpstr>Moderne Illuminaten</vt:lpstr>
      <vt:lpstr>Interne Probleme</vt:lpstr>
      <vt:lpstr>Es wird angenommen, dass…</vt:lpstr>
      <vt:lpstr>Die Illuminaten heute</vt:lpstr>
      <vt:lpstr>Bonus</vt:lpstr>
      <vt:lpstr>Das Symbol</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die Einrichtung der Illuminaten</dc:title>
  <dc:creator>Roko Ledeni</dc:creator>
  <cp:lastModifiedBy>Korisnik</cp:lastModifiedBy>
  <cp:revision>36</cp:revision>
  <dcterms:created xsi:type="dcterms:W3CDTF">2016-02-21T17:21:09Z</dcterms:created>
  <dcterms:modified xsi:type="dcterms:W3CDTF">2016-03-06T06:49:26Z</dcterms:modified>
</cp:coreProperties>
</file>